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8"/>
  </p:notesMasterIdLst>
  <p:handoutMasterIdLst>
    <p:handoutMasterId r:id="rId89"/>
  </p:handoutMasterIdLst>
  <p:sldIdLst>
    <p:sldId id="713" r:id="rId2"/>
    <p:sldId id="643" r:id="rId3"/>
    <p:sldId id="644" r:id="rId4"/>
    <p:sldId id="645" r:id="rId5"/>
    <p:sldId id="646" r:id="rId6"/>
    <p:sldId id="647" r:id="rId7"/>
    <p:sldId id="656" r:id="rId8"/>
    <p:sldId id="648" r:id="rId9"/>
    <p:sldId id="350" r:id="rId10"/>
    <p:sldId id="617" r:id="rId11"/>
    <p:sldId id="618" r:id="rId12"/>
    <p:sldId id="619" r:id="rId13"/>
    <p:sldId id="620" r:id="rId14"/>
    <p:sldId id="621" r:id="rId15"/>
    <p:sldId id="649" r:id="rId16"/>
    <p:sldId id="650" r:id="rId17"/>
    <p:sldId id="517" r:id="rId18"/>
    <p:sldId id="684" r:id="rId19"/>
    <p:sldId id="652" r:id="rId20"/>
    <p:sldId id="653" r:id="rId21"/>
    <p:sldId id="654" r:id="rId22"/>
    <p:sldId id="714" r:id="rId23"/>
    <p:sldId id="626" r:id="rId24"/>
    <p:sldId id="628" r:id="rId25"/>
    <p:sldId id="635" r:id="rId26"/>
    <p:sldId id="636" r:id="rId27"/>
    <p:sldId id="637" r:id="rId28"/>
    <p:sldId id="638" r:id="rId29"/>
    <p:sldId id="640" r:id="rId30"/>
    <p:sldId id="639" r:id="rId31"/>
    <p:sldId id="631" r:id="rId32"/>
    <p:sldId id="663" r:id="rId33"/>
    <p:sldId id="706" r:id="rId34"/>
    <p:sldId id="707" r:id="rId35"/>
    <p:sldId id="708" r:id="rId36"/>
    <p:sldId id="658" r:id="rId37"/>
    <p:sldId id="659" r:id="rId38"/>
    <p:sldId id="661" r:id="rId39"/>
    <p:sldId id="662" r:id="rId40"/>
    <p:sldId id="664" r:id="rId41"/>
    <p:sldId id="666" r:id="rId42"/>
    <p:sldId id="667" r:id="rId43"/>
    <p:sldId id="668" r:id="rId44"/>
    <p:sldId id="669" r:id="rId45"/>
    <p:sldId id="670" r:id="rId46"/>
    <p:sldId id="671" r:id="rId47"/>
    <p:sldId id="672" r:id="rId48"/>
    <p:sldId id="673" r:id="rId49"/>
    <p:sldId id="674" r:id="rId50"/>
    <p:sldId id="675" r:id="rId51"/>
    <p:sldId id="676" r:id="rId52"/>
    <p:sldId id="677" r:id="rId53"/>
    <p:sldId id="678" r:id="rId54"/>
    <p:sldId id="679" r:id="rId55"/>
    <p:sldId id="680" r:id="rId56"/>
    <p:sldId id="525" r:id="rId57"/>
    <p:sldId id="606" r:id="rId58"/>
    <p:sldId id="526" r:id="rId59"/>
    <p:sldId id="547" r:id="rId60"/>
    <p:sldId id="685" r:id="rId61"/>
    <p:sldId id="683" r:id="rId62"/>
    <p:sldId id="686" r:id="rId63"/>
    <p:sldId id="688" r:id="rId64"/>
    <p:sldId id="709" r:id="rId65"/>
    <p:sldId id="689" r:id="rId66"/>
    <p:sldId id="690" r:id="rId67"/>
    <p:sldId id="711" r:id="rId68"/>
    <p:sldId id="712" r:id="rId69"/>
    <p:sldId id="687" r:id="rId70"/>
    <p:sldId id="692" r:id="rId71"/>
    <p:sldId id="693" r:id="rId72"/>
    <p:sldId id="694" r:id="rId73"/>
    <p:sldId id="695" r:id="rId74"/>
    <p:sldId id="696" r:id="rId75"/>
    <p:sldId id="698" r:id="rId76"/>
    <p:sldId id="699" r:id="rId77"/>
    <p:sldId id="700" r:id="rId78"/>
    <p:sldId id="701" r:id="rId79"/>
    <p:sldId id="702" r:id="rId80"/>
    <p:sldId id="703" r:id="rId81"/>
    <p:sldId id="529" r:id="rId82"/>
    <p:sldId id="691" r:id="rId83"/>
    <p:sldId id="632" r:id="rId84"/>
    <p:sldId id="697" r:id="rId85"/>
    <p:sldId id="704" r:id="rId86"/>
    <p:sldId id="705" r:id="rId87"/>
  </p:sldIdLst>
  <p:sldSz cx="9144000" cy="6858000" type="screen4x3"/>
  <p:notesSz cx="6735763" cy="9866313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1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1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1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1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06" userDrawn="1">
          <p15:clr>
            <a:srgbClr val="A4A3A4"/>
          </p15:clr>
        </p15:guide>
        <p15:guide id="2" pos="2120" userDrawn="1">
          <p15:clr>
            <a:srgbClr val="A4A3A4"/>
          </p15:clr>
        </p15:guide>
        <p15:guide id="3" orient="horz" pos="3107" userDrawn="1">
          <p15:clr>
            <a:srgbClr val="A4A3A4"/>
          </p15:clr>
        </p15:guide>
        <p15:guide id="4" pos="2122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00"/>
    <a:srgbClr val="0066FF"/>
    <a:srgbClr val="7A0000"/>
    <a:srgbClr val="5B81EB"/>
    <a:srgbClr val="FF6600"/>
    <a:srgbClr val="CCCC00"/>
    <a:srgbClr val="FF7C80"/>
    <a:srgbClr val="C5F3A5"/>
    <a:srgbClr val="99FF99"/>
    <a:srgbClr val="99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8034E78-7F5D-4C2E-B375-FC64B27BC917}" styleName="어두운 스타일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166" autoAdjust="0"/>
    <p:restoredTop sz="94731" autoAdjust="0"/>
  </p:normalViewPr>
  <p:slideViewPr>
    <p:cSldViewPr showGuides="1">
      <p:cViewPr varScale="1">
        <p:scale>
          <a:sx n="105" d="100"/>
          <a:sy n="105" d="100"/>
        </p:scale>
        <p:origin x="1854" y="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2317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1" d="100"/>
          <a:sy n="81" d="100"/>
        </p:scale>
        <p:origin x="4008" y="90"/>
      </p:cViewPr>
      <p:guideLst>
        <p:guide orient="horz" pos="3106"/>
        <p:guide pos="2120"/>
        <p:guide orient="horz" pos="3107"/>
        <p:guide pos="2122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handoutMaster" Target="handoutMasters/handoutMaster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notesMaster" Target="notesMasters/notesMaster1.xml"/><Relationship Id="rId9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heme" Target="theme/theme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2"/>
            <a:ext cx="2918621" cy="493237"/>
          </a:xfrm>
          <a:prstGeom prst="rect">
            <a:avLst/>
          </a:prstGeom>
        </p:spPr>
        <p:txBody>
          <a:bodyPr vert="horz" lIns="90621" tIns="45311" rIns="90621" bIns="45311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15572" y="2"/>
            <a:ext cx="2918621" cy="493237"/>
          </a:xfrm>
          <a:prstGeom prst="rect">
            <a:avLst/>
          </a:prstGeom>
        </p:spPr>
        <p:txBody>
          <a:bodyPr vert="horz" lIns="90621" tIns="45311" rIns="90621" bIns="45311" rtlCol="0"/>
          <a:lstStyle>
            <a:lvl1pPr algn="r">
              <a:defRPr sz="1200"/>
            </a:lvl1pPr>
          </a:lstStyle>
          <a:p>
            <a:fld id="{1A119116-72E7-459D-8FEC-2946379A5646}" type="datetimeFigureOut">
              <a:rPr lang="ko-KR" altLang="en-US" smtClean="0"/>
              <a:t>2025-04-12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1" y="9371501"/>
            <a:ext cx="2918621" cy="493236"/>
          </a:xfrm>
          <a:prstGeom prst="rect">
            <a:avLst/>
          </a:prstGeom>
        </p:spPr>
        <p:txBody>
          <a:bodyPr vert="horz" lIns="90621" tIns="45311" rIns="90621" bIns="45311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15572" y="9371501"/>
            <a:ext cx="2918621" cy="493236"/>
          </a:xfrm>
          <a:prstGeom prst="rect">
            <a:avLst/>
          </a:prstGeom>
        </p:spPr>
        <p:txBody>
          <a:bodyPr vert="horz" lIns="90621" tIns="45311" rIns="90621" bIns="45311" rtlCol="0" anchor="b"/>
          <a:lstStyle>
            <a:lvl1pPr algn="r">
              <a:defRPr sz="1200"/>
            </a:lvl1pPr>
          </a:lstStyle>
          <a:p>
            <a:fld id="{0E8DD02C-2E41-4DD6-8ED7-F558EA149C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8149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2919032" cy="492780"/>
          </a:xfrm>
          <a:prstGeom prst="rect">
            <a:avLst/>
          </a:prstGeom>
        </p:spPr>
        <p:txBody>
          <a:bodyPr vert="horz" lIns="87548" tIns="43776" rIns="87548" bIns="43776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15226" y="2"/>
            <a:ext cx="2919032" cy="492780"/>
          </a:xfrm>
          <a:prstGeom prst="rect">
            <a:avLst/>
          </a:prstGeom>
        </p:spPr>
        <p:txBody>
          <a:bodyPr vert="horz" lIns="87548" tIns="43776" rIns="87548" bIns="43776" rtlCol="0"/>
          <a:lstStyle>
            <a:lvl1pPr algn="r">
              <a:defRPr sz="1200"/>
            </a:lvl1pPr>
          </a:lstStyle>
          <a:p>
            <a:fld id="{9FAE0A7D-7B31-4892-BADC-41959042EEBB}" type="datetimeFigureOut">
              <a:rPr lang="ko-KR" altLang="en-US" smtClean="0"/>
              <a:t>2025-04-12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03288" y="741363"/>
            <a:ext cx="4929187" cy="36972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87548" tIns="43776" rIns="87548" bIns="43776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3277" y="4686004"/>
            <a:ext cx="5389213" cy="4439611"/>
          </a:xfrm>
          <a:prstGeom prst="rect">
            <a:avLst/>
          </a:prstGeom>
        </p:spPr>
        <p:txBody>
          <a:bodyPr vert="horz" lIns="87548" tIns="43776" rIns="87548" bIns="43776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372004"/>
            <a:ext cx="2919032" cy="492780"/>
          </a:xfrm>
          <a:prstGeom prst="rect">
            <a:avLst/>
          </a:prstGeom>
        </p:spPr>
        <p:txBody>
          <a:bodyPr vert="horz" lIns="87548" tIns="43776" rIns="87548" bIns="43776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15226" y="9372004"/>
            <a:ext cx="2919032" cy="492780"/>
          </a:xfrm>
          <a:prstGeom prst="rect">
            <a:avLst/>
          </a:prstGeom>
        </p:spPr>
        <p:txBody>
          <a:bodyPr vert="horz" lIns="87548" tIns="43776" rIns="87548" bIns="43776" rtlCol="0" anchor="b"/>
          <a:lstStyle>
            <a:lvl1pPr algn="r">
              <a:defRPr sz="1200"/>
            </a:lvl1pPr>
          </a:lstStyle>
          <a:p>
            <a:fld id="{E1993438-3830-4E1A-8922-56742097B2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26673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993438-3830-4E1A-8922-56742097B286}" type="slidenum">
              <a:rPr lang="ko-KR" altLang="en-US" smtClean="0"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295349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993438-3830-4E1A-8922-56742097B286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44922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993438-3830-4E1A-8922-56742097B286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30307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0" name="Freeform 18"/>
          <p:cNvSpPr>
            <a:spLocks/>
          </p:cNvSpPr>
          <p:nvPr/>
        </p:nvSpPr>
        <p:spPr bwMode="gray">
          <a:xfrm>
            <a:off x="25400" y="3784600"/>
            <a:ext cx="9118600" cy="2928938"/>
          </a:xfrm>
          <a:custGeom>
            <a:avLst/>
            <a:gdLst>
              <a:gd name="T0" fmla="*/ 0 w 5776"/>
              <a:gd name="T1" fmla="*/ 1845 h 1845"/>
              <a:gd name="T2" fmla="*/ 0 w 5776"/>
              <a:gd name="T3" fmla="*/ 1336 h 1845"/>
              <a:gd name="T4" fmla="*/ 3664 w 5776"/>
              <a:gd name="T5" fmla="*/ 1456 h 1845"/>
              <a:gd name="T6" fmla="*/ 5776 w 5776"/>
              <a:gd name="T7" fmla="*/ 0 h 1845"/>
              <a:gd name="T8" fmla="*/ 5752 w 5776"/>
              <a:gd name="T9" fmla="*/ 1845 h 1845"/>
              <a:gd name="T10" fmla="*/ 0 w 5776"/>
              <a:gd name="T11" fmla="*/ 1845 h 18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776" h="1845">
                <a:moveTo>
                  <a:pt x="0" y="1845"/>
                </a:moveTo>
                <a:lnTo>
                  <a:pt x="0" y="1336"/>
                </a:lnTo>
                <a:cubicBezTo>
                  <a:pt x="1039" y="1531"/>
                  <a:pt x="2448" y="1744"/>
                  <a:pt x="3664" y="1456"/>
                </a:cubicBezTo>
                <a:cubicBezTo>
                  <a:pt x="4880" y="1168"/>
                  <a:pt x="5624" y="520"/>
                  <a:pt x="5776" y="0"/>
                </a:cubicBezTo>
                <a:lnTo>
                  <a:pt x="5752" y="1845"/>
                </a:lnTo>
                <a:lnTo>
                  <a:pt x="0" y="184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094" name="Freeform 22"/>
          <p:cNvSpPr>
            <a:spLocks/>
          </p:cNvSpPr>
          <p:nvPr/>
        </p:nvSpPr>
        <p:spPr bwMode="gray">
          <a:xfrm>
            <a:off x="0" y="4076700"/>
            <a:ext cx="5435600" cy="2349500"/>
          </a:xfrm>
          <a:custGeom>
            <a:avLst/>
            <a:gdLst>
              <a:gd name="T0" fmla="*/ 3048 w 3048"/>
              <a:gd name="T1" fmla="*/ 1335 h 1424"/>
              <a:gd name="T2" fmla="*/ 1440 w 3048"/>
              <a:gd name="T3" fmla="*/ 1099 h 1424"/>
              <a:gd name="T4" fmla="*/ 0 w 3048"/>
              <a:gd name="T5" fmla="*/ 0 h 1424"/>
              <a:gd name="T6" fmla="*/ 0 w 3048"/>
              <a:gd name="T7" fmla="*/ 1424 h 1424"/>
              <a:gd name="T8" fmla="*/ 3048 w 3048"/>
              <a:gd name="T9" fmla="*/ 1335 h 14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048" h="1424">
                <a:moveTo>
                  <a:pt x="3048" y="1335"/>
                </a:moveTo>
                <a:cubicBezTo>
                  <a:pt x="3048" y="1335"/>
                  <a:pt x="2352" y="1424"/>
                  <a:pt x="1440" y="1099"/>
                </a:cubicBezTo>
                <a:cubicBezTo>
                  <a:pt x="528" y="773"/>
                  <a:pt x="8" y="41"/>
                  <a:pt x="0" y="0"/>
                </a:cubicBezTo>
                <a:lnTo>
                  <a:pt x="0" y="1424"/>
                </a:lnTo>
                <a:lnTo>
                  <a:pt x="3048" y="133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 bwMode="black">
          <a:xfrm>
            <a:off x="1600200" y="4724400"/>
            <a:ext cx="6172200" cy="3810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2400" b="0">
                <a:solidFill>
                  <a:srgbClr val="2B166E"/>
                </a:solidFill>
              </a:defRPr>
            </a:lvl1pPr>
          </a:lstStyle>
          <a:p>
            <a:pPr lvl="0"/>
            <a:r>
              <a:rPr lang="ko-KR" altLang="en-US" noProof="0"/>
              <a:t>마스터 부제목 스타일 편집</a:t>
            </a:r>
            <a:endParaRPr lang="en-US" altLang="ko-KR" noProof="0"/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dt" sz="half" idx="2"/>
          </p:nvPr>
        </p:nvSpPr>
        <p:spPr>
          <a:xfrm>
            <a:off x="457200" y="6553200"/>
            <a:ext cx="2133600" cy="16827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</a:defRPr>
            </a:lvl1pPr>
          </a:lstStyle>
          <a:p>
            <a:endParaRPr lang="en-US" altLang="ko-KR" dirty="0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ftr" sz="quarter" idx="3"/>
          </p:nvPr>
        </p:nvSpPr>
        <p:spPr>
          <a:xfrm>
            <a:off x="3124200" y="6553200"/>
            <a:ext cx="2895600" cy="168275"/>
          </a:xfrm>
          <a:prstGeom prst="rect">
            <a:avLst/>
          </a:prstGeom>
        </p:spPr>
        <p:txBody>
          <a:bodyPr/>
          <a:lstStyle>
            <a:lvl1pPr algn="ctr">
              <a:defRPr sz="1200" b="0">
                <a:latin typeface="Arial" charset="0"/>
              </a:defRPr>
            </a:lvl1pPr>
          </a:lstStyle>
          <a:p>
            <a:endParaRPr lang="en-US" altLang="ko-KR" dirty="0"/>
          </a:p>
        </p:txBody>
      </p:sp>
      <p:sp>
        <p:nvSpPr>
          <p:cNvPr id="3093" name="Rectangle 21"/>
          <p:cNvSpPr>
            <a:spLocks noGrp="1" noChangeArrowheads="1"/>
          </p:cNvSpPr>
          <p:nvPr>
            <p:ph type="ctrTitle" sz="quarter"/>
          </p:nvPr>
        </p:nvSpPr>
        <p:spPr bwMode="gray">
          <a:xfrm>
            <a:off x="1331913" y="1905000"/>
            <a:ext cx="6707187" cy="107473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tx1"/>
                    </a:gs>
                    <a:gs pos="50000">
                      <a:schemeClr val="hlink"/>
                    </a:gs>
                    <a:gs pos="100000">
                      <a:schemeClr val="tx1"/>
                    </a:gs>
                  </a:gsLst>
                  <a:lin ang="0" scaled="1"/>
                </a:gradFill>
              </a14:hiddenFill>
            </a:ext>
          </a:extLst>
        </p:spPr>
        <p:txBody>
          <a:bodyPr/>
          <a:lstStyle>
            <a:lvl1pPr>
              <a:defRPr sz="44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</a:defRPr>
            </a:lvl1pPr>
          </a:lstStyle>
          <a:p>
            <a:pPr lvl="0"/>
            <a:r>
              <a:rPr lang="ko-KR" altLang="en-US" noProof="0"/>
              <a:t>마스터 제목 스타일 편집</a:t>
            </a:r>
            <a:endParaRPr lang="en-US" altLang="ko-KR" noProof="0"/>
          </a:p>
        </p:txBody>
      </p:sp>
      <p:sp>
        <p:nvSpPr>
          <p:cNvPr id="11" name="Rectangle 12"/>
          <p:cNvSpPr>
            <a:spLocks noChangeArrowheads="1"/>
          </p:cNvSpPr>
          <p:nvPr userDrawn="1"/>
        </p:nvSpPr>
        <p:spPr bwMode="auto">
          <a:xfrm>
            <a:off x="6999288" y="6450013"/>
            <a:ext cx="143827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kumimoji="0" lang="en-US" altLang="ko-KR" sz="1400" dirty="0">
                <a:solidFill>
                  <a:schemeClr val="tx2"/>
                </a:solidFill>
                <a:latin typeface="Tahoma" pitchFamily="34" charset="0"/>
              </a:rPr>
              <a:t> </a:t>
            </a:r>
            <a:r>
              <a:rPr kumimoji="0" lang="en-US" altLang="ko-KR" sz="1400" dirty="0">
                <a:solidFill>
                  <a:schemeClr val="bg1">
                    <a:lumMod val="65000"/>
                  </a:schemeClr>
                </a:solidFill>
                <a:latin typeface="Tahoma" pitchFamily="34" charset="0"/>
              </a:rPr>
              <a:t>-</a:t>
            </a:r>
            <a:r>
              <a:rPr kumimoji="0" lang="en-US" altLang="ko-KR" sz="1400" dirty="0">
                <a:solidFill>
                  <a:schemeClr val="bg1">
                    <a:lumMod val="65000"/>
                  </a:schemeClr>
                </a:solidFill>
                <a:latin typeface="Arial" charset="0"/>
              </a:rPr>
              <a:t> </a:t>
            </a:r>
            <a:fld id="{652B1AEA-E8AE-4AFC-AD58-0B24CBBB1A65}" type="slidenum">
              <a:rPr kumimoji="0" lang="en-US" altLang="ko-KR" sz="1400" smtClean="0">
                <a:solidFill>
                  <a:schemeClr val="bg1">
                    <a:lumMod val="65000"/>
                  </a:schemeClr>
                </a:solidFill>
                <a:latin typeface="Arial" charset="0"/>
              </a:rPr>
              <a:pPr algn="r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‹#›</a:t>
            </a:fld>
            <a:r>
              <a:rPr kumimoji="0" lang="en-US" altLang="ko-KR" sz="1400" dirty="0">
                <a:solidFill>
                  <a:schemeClr val="bg1">
                    <a:lumMod val="65000"/>
                  </a:schemeClr>
                </a:solidFill>
                <a:latin typeface="Arial" charset="0"/>
              </a:rPr>
              <a:t>/39-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57126"/>
            <a:ext cx="8229600" cy="563562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3pPr marL="896938" indent="-254000">
              <a:defRPr/>
            </a:lvl3pPr>
            <a:lvl4pPr marL="1077913" indent="-155575">
              <a:defRPr/>
            </a:lvl4pPr>
            <a:lvl5pPr marL="1346200" indent="-141288">
              <a:buSzPct val="90000"/>
              <a:buFont typeface="Arial" pitchFamily="34" charset="0"/>
              <a:buChar char="•"/>
              <a:defRPr sz="14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4283968" y="6492701"/>
            <a:ext cx="1269504" cy="3206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altLang="ko-KR" dirty="0"/>
              <a:t>- </a:t>
            </a:r>
            <a:fld id="{AF5139B1-0EA8-425B-B7E9-4C402B57CF89}" type="slidenum">
              <a:rPr lang="en-US" altLang="ko-KR" smtClean="0"/>
              <a:pPr/>
              <a:t>‹#›</a:t>
            </a:fld>
            <a:r>
              <a:rPr lang="en-US" altLang="ko-KR" dirty="0"/>
              <a:t>/39 -</a:t>
            </a:r>
          </a:p>
        </p:txBody>
      </p:sp>
    </p:spTree>
    <p:extLst>
      <p:ext uri="{BB962C8B-B14F-4D97-AF65-F5344CB8AC3E}">
        <p14:creationId xmlns:p14="http://schemas.microsoft.com/office/powerpoint/2010/main" val="30317271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332657"/>
            <a:ext cx="8229600" cy="60585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altLang="ko-K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6811416-4141-46E6-B1F5-E612511ED03E}"/>
              </a:ext>
            </a:extLst>
          </p:cNvPr>
          <p:cNvSpPr txBox="1"/>
          <p:nvPr userDrawn="1"/>
        </p:nvSpPr>
        <p:spPr>
          <a:xfrm>
            <a:off x="457200" y="6474822"/>
            <a:ext cx="166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지진원</a:t>
            </a:r>
            <a:r>
              <a:rPr lang="ko-KR" altLang="en-US" sz="16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특성평가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3DEEA03-B090-4A84-AA16-A98F748EB373}"/>
              </a:ext>
            </a:extLst>
          </p:cNvPr>
          <p:cNvCxnSpPr/>
          <p:nvPr userDrawn="1"/>
        </p:nvCxnSpPr>
        <p:spPr bwMode="auto">
          <a:xfrm>
            <a:off x="457200" y="6453336"/>
            <a:ext cx="8229600" cy="0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rgbClr val="006600">
                <a:alpha val="5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C66CDEE8-154C-45AA-917A-EC74B7CEB05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5268" y="6474822"/>
            <a:ext cx="2448000" cy="438106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/>
  <p:txStyles>
    <p:titleStyle>
      <a:lvl1pPr algn="ctr" rtl="0" eaLnBrk="1" fontAlgn="base" latinLnBrk="1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+mj-ea"/>
          <a:cs typeface="+mj-cs"/>
        </a:defRPr>
      </a:lvl1pPr>
      <a:lvl2pPr algn="ctr" rtl="0" eaLnBrk="1" fontAlgn="base" latinLnBrk="1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</a:defRPr>
      </a:lvl2pPr>
      <a:lvl3pPr algn="ctr" rtl="0" eaLnBrk="1" fontAlgn="base" latinLnBrk="1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</a:defRPr>
      </a:lvl3pPr>
      <a:lvl4pPr algn="ctr" rtl="0" eaLnBrk="1" fontAlgn="base" latinLnBrk="1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</a:defRPr>
      </a:lvl4pPr>
      <a:lvl5pPr algn="ctr" rtl="0" eaLnBrk="1" fontAlgn="base" latinLnBrk="1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</a:defRPr>
      </a:lvl5pPr>
      <a:lvl6pPr marL="457200" algn="ctr" rtl="0" eaLnBrk="1" fontAlgn="base" latinLnBrk="1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</a:defRPr>
      </a:lvl6pPr>
      <a:lvl7pPr marL="914400" algn="ctr" rtl="0" eaLnBrk="1" fontAlgn="base" latinLnBrk="1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</a:defRPr>
      </a:lvl7pPr>
      <a:lvl8pPr marL="1371600" algn="ctr" rtl="0" eaLnBrk="1" fontAlgn="base" latinLnBrk="1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</a:defRPr>
      </a:lvl8pPr>
      <a:lvl9pPr marL="1828800" algn="ctr" rtl="0" eaLnBrk="1" fontAlgn="base" latinLnBrk="1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</a:defRPr>
      </a:lvl9pPr>
    </p:titleStyle>
    <p:bodyStyle>
      <a:lvl1pPr marL="342900" indent="-342900" algn="l" rtl="0" eaLnBrk="1" fontAlgn="base" latinLnBrk="1" hangingPunct="1">
        <a:spcBef>
          <a:spcPct val="20000"/>
        </a:spcBef>
        <a:spcAft>
          <a:spcPct val="0"/>
        </a:spcAft>
        <a:buClr>
          <a:srgbClr val="000000"/>
        </a:buClr>
        <a:buFont typeface="맑은 고딕" pitchFamily="50" charset="-127"/>
        <a:buChar char="▣"/>
        <a:defRPr sz="2400" b="1">
          <a:solidFill>
            <a:schemeClr val="tx1"/>
          </a:solidFill>
          <a:latin typeface="+mn-lt"/>
          <a:ea typeface="+mn-ea"/>
          <a:cs typeface="+mn-cs"/>
        </a:defRPr>
      </a:lvl1pPr>
      <a:lvl2pPr marL="536575" indent="-269875" algn="l" rtl="0" eaLnBrk="1" fontAlgn="base" latinLnBrk="1" hangingPunct="1">
        <a:spcBef>
          <a:spcPct val="20000"/>
        </a:spcBef>
        <a:spcAft>
          <a:spcPct val="0"/>
        </a:spcAft>
        <a:buClr>
          <a:srgbClr val="002060"/>
        </a:buClr>
        <a:buFont typeface="Wingdings" pitchFamily="2" charset="2"/>
        <a:buChar char="v"/>
        <a:defRPr sz="2000">
          <a:solidFill>
            <a:srgbClr val="002060"/>
          </a:solidFill>
          <a:latin typeface="+mn-lt"/>
        </a:defRPr>
      </a:lvl2pPr>
      <a:lvl3pPr marL="990600" indent="-254000" algn="l" rtl="0" eaLnBrk="1" fontAlgn="base" latinLnBrk="1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Ø"/>
        <a:defRPr sz="1800">
          <a:solidFill>
            <a:schemeClr val="tx1"/>
          </a:solidFill>
          <a:latin typeface="+mn-lt"/>
        </a:defRPr>
      </a:lvl3pPr>
      <a:lvl4pPr marL="1254125" indent="-155575" algn="l" rtl="0" eaLnBrk="1" fontAlgn="base" latinLnBrk="1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4pPr>
      <a:lvl5pPr marL="1527175" indent="-141288" algn="l" rtl="0" eaLnBrk="1" fontAlgn="base" latinLnBrk="1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1600">
          <a:solidFill>
            <a:schemeClr val="tx1"/>
          </a:solidFill>
          <a:latin typeface="+mn-lt"/>
        </a:defRPr>
      </a:lvl5pPr>
      <a:lvl6pPr marL="25146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6pPr>
      <a:lvl7pPr marL="29718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7pPr>
      <a:lvl8pPr marL="34290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8pPr>
      <a:lvl9pPr marL="38862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3.wmf"/><Relationship Id="rId4" Type="http://schemas.openxmlformats.org/officeDocument/2006/relationships/oleObject" Target="../embeddings/oleObject1.bin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0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em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0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0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9251795-69F7-4F2F-A163-8AE34C96D377}"/>
              </a:ext>
            </a:extLst>
          </p:cNvPr>
          <p:cNvSpPr/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0">
                <a:srgbClr val="5B81EB"/>
              </a:gs>
              <a:gs pos="85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Freeform 19">
            <a:extLst>
              <a:ext uri="{FF2B5EF4-FFF2-40B4-BE49-F238E27FC236}">
                <a16:creationId xmlns:a16="http://schemas.microsoft.com/office/drawing/2014/main" id="{4C49E0D5-84C9-4D40-9B21-3C3B7FE8D578}"/>
              </a:ext>
            </a:extLst>
          </p:cNvPr>
          <p:cNvSpPr>
            <a:spLocks/>
          </p:cNvSpPr>
          <p:nvPr/>
        </p:nvSpPr>
        <p:spPr bwMode="gray">
          <a:xfrm>
            <a:off x="0" y="4395788"/>
            <a:ext cx="9169400" cy="2476500"/>
          </a:xfrm>
          <a:custGeom>
            <a:avLst/>
            <a:gdLst>
              <a:gd name="T0" fmla="*/ 0 w 5776"/>
              <a:gd name="T1" fmla="*/ 1560 h 1560"/>
              <a:gd name="T2" fmla="*/ 0 w 5776"/>
              <a:gd name="T3" fmla="*/ 928 h 1560"/>
              <a:gd name="T4" fmla="*/ 4200 w 5776"/>
              <a:gd name="T5" fmla="*/ 984 h 1560"/>
              <a:gd name="T6" fmla="*/ 5768 w 5776"/>
              <a:gd name="T7" fmla="*/ 0 h 1560"/>
              <a:gd name="T8" fmla="*/ 5760 w 5776"/>
              <a:gd name="T9" fmla="*/ 1560 h 1560"/>
              <a:gd name="T10" fmla="*/ 0 w 5776"/>
              <a:gd name="T11" fmla="*/ 1560 h 15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776" h="1560">
                <a:moveTo>
                  <a:pt x="0" y="1560"/>
                </a:moveTo>
                <a:lnTo>
                  <a:pt x="0" y="928"/>
                </a:lnTo>
                <a:cubicBezTo>
                  <a:pt x="1040" y="1114"/>
                  <a:pt x="3064" y="1370"/>
                  <a:pt x="4200" y="984"/>
                </a:cubicBezTo>
                <a:cubicBezTo>
                  <a:pt x="5336" y="599"/>
                  <a:pt x="5776" y="24"/>
                  <a:pt x="5768" y="0"/>
                </a:cubicBezTo>
                <a:lnTo>
                  <a:pt x="5760" y="1560"/>
                </a:lnTo>
                <a:lnTo>
                  <a:pt x="0" y="1560"/>
                </a:lnTo>
                <a:close/>
              </a:path>
            </a:pathLst>
          </a:custGeom>
          <a:gradFill rotWithShape="1">
            <a:gsLst>
              <a:gs pos="0">
                <a:schemeClr val="accent1"/>
              </a:gs>
              <a:gs pos="100000">
                <a:schemeClr val="tx2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ctrTitle" sz="quarter"/>
          </p:nvPr>
        </p:nvSpPr>
        <p:spPr>
          <a:xfrm>
            <a:off x="395536" y="1844824"/>
            <a:ext cx="8443227" cy="2232248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13"/>
              </a:spcBef>
              <a:spcAft>
                <a:spcPts val="50"/>
              </a:spcAft>
            </a:pPr>
            <a:r>
              <a:rPr lang="ko-KR" altLang="en-US" sz="2000" dirty="0"/>
              <a:t>    </a:t>
            </a:r>
            <a:r>
              <a:rPr lang="ko-KR" altLang="en-US" sz="4000" dirty="0" err="1"/>
              <a:t>지진원</a:t>
            </a:r>
            <a:r>
              <a:rPr lang="ko-KR" altLang="en-US" sz="4000" dirty="0"/>
              <a:t> 특성평가</a:t>
            </a:r>
            <a:br>
              <a:rPr lang="en-US" altLang="ko-KR" sz="4000" dirty="0"/>
            </a:br>
            <a:r>
              <a:rPr lang="en-US" altLang="ko-KR" sz="3600" dirty="0">
                <a:solidFill>
                  <a:schemeClr val="accent5">
                    <a:lumMod val="50000"/>
                  </a:schemeClr>
                </a:solidFill>
              </a:rPr>
              <a:t>Characterization</a:t>
            </a:r>
            <a:r>
              <a:rPr lang="en-US" altLang="ko-KR" sz="4000" dirty="0">
                <a:solidFill>
                  <a:schemeClr val="accent5">
                    <a:lumMod val="50000"/>
                  </a:schemeClr>
                </a:solidFill>
              </a:rPr>
              <a:t> of Seismic Sources</a:t>
            </a:r>
            <a:br>
              <a:rPr lang="en-US" altLang="ko-KR" sz="4000" dirty="0">
                <a:solidFill>
                  <a:schemeClr val="accent5">
                    <a:lumMod val="50000"/>
                  </a:schemeClr>
                </a:solidFill>
              </a:rPr>
            </a:br>
            <a:r>
              <a:rPr lang="en-US" altLang="ko-KR" sz="3200" dirty="0">
                <a:solidFill>
                  <a:schemeClr val="accent6">
                    <a:lumMod val="75000"/>
                  </a:schemeClr>
                </a:solidFill>
              </a:rPr>
              <a:t>- Part II -</a:t>
            </a:r>
            <a:endParaRPr lang="ko-KR" altLang="en-US" sz="3200" dirty="0">
              <a:solidFill>
                <a:schemeClr val="accent6">
                  <a:lumMod val="75000"/>
                </a:schemeClr>
              </a:solidFill>
              <a:effectLst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92B9900-D0A4-464A-B7E5-AE30593D4206}"/>
              </a:ext>
            </a:extLst>
          </p:cNvPr>
          <p:cNvSpPr txBox="1"/>
          <p:nvPr/>
        </p:nvSpPr>
        <p:spPr>
          <a:xfrm>
            <a:off x="395536" y="332656"/>
            <a:ext cx="28803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Supreme Course I</a:t>
            </a:r>
            <a:endParaRPr lang="ko-KR" altLang="en-US" sz="2800" b="1" i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9318822-348A-430D-9969-12F0A03F696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4239" y="6249285"/>
            <a:ext cx="2448000" cy="43810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ko-KR" dirty="0"/>
                  <a:t>Goodness-of-Fit Test</a:t>
                </a:r>
              </a:p>
              <a:p>
                <a:pPr lvl="1"/>
                <a:r>
                  <a:rPr lang="en-US" altLang="ko-KR" dirty="0" err="1"/>
                  <a:t>Wiemer</a:t>
                </a:r>
                <a:r>
                  <a:rPr lang="en-US" altLang="ko-KR" dirty="0"/>
                  <a:t> and Wyss (2000)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i="1">
                        <a:latin typeface="Cambria Math"/>
                      </a:rPr>
                      <m:t>𝐺𝐹𝑇</m:t>
                    </m:r>
                    <m:r>
                      <a:rPr lang="en-US" altLang="ko-KR" i="1">
                        <a:latin typeface="Cambria Math"/>
                      </a:rPr>
                      <m:t>(</m:t>
                    </m:r>
                    <m:r>
                      <a:rPr lang="en-US" altLang="ko-KR" i="1">
                        <a:latin typeface="Cambria Math"/>
                      </a:rPr>
                      <m:t>𝑎</m:t>
                    </m:r>
                    <m:r>
                      <a:rPr lang="en-US" altLang="ko-KR" i="1">
                        <a:latin typeface="Cambria Math"/>
                      </a:rPr>
                      <m:t>,</m:t>
                    </m:r>
                    <m:r>
                      <a:rPr lang="en-US" altLang="ko-KR" i="1">
                        <a:latin typeface="Cambria Math"/>
                      </a:rPr>
                      <m:t>𝑏</m:t>
                    </m:r>
                    <m:r>
                      <a:rPr lang="en-US" altLang="ko-KR" i="1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</a:rPr>
                          <m:t>𝑀</m:t>
                        </m:r>
                      </m:e>
                      <m:sub>
                        <m:r>
                          <a:rPr lang="en-US" altLang="ko-KR" i="1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altLang="ko-KR" i="1">
                        <a:latin typeface="Cambria Math"/>
                      </a:rPr>
                      <m:t>)=100−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nary>
                              <m:naryPr>
                                <m:chr m:val="∑"/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/>
                                      </a:rPr>
                                      <m:t>𝑖</m:t>
                                    </m:r>
                                  </m:sub>
                                </m:sSub>
                              </m:sub>
                              <m:sup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/>
                                      </a:rPr>
                                      <m:t>𝑚𝑎𝑥</m:t>
                                    </m:r>
                                  </m:sub>
                                </m:sSub>
                              </m:sup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Sup>
                                      <m:sSubSupPr>
                                        <m:ctrlP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ko-KR" i="1">
                                            <a:latin typeface="Cambria Math"/>
                                          </a:rPr>
                                          <m:t>𝑁</m:t>
                                        </m:r>
                                      </m:e>
                                      <m:sub>
                                        <m:r>
                                          <a:rPr lang="en-US" altLang="ko-KR" i="1">
                                            <a:latin typeface="Cambria Math"/>
                                          </a:rPr>
                                          <m:t>𝑖</m:t>
                                        </m:r>
                                      </m:sub>
                                      <m:sup>
                                        <m:r>
                                          <a:rPr lang="en-US" altLang="ko-KR" i="1">
                                            <a:latin typeface="Cambria Math"/>
                                          </a:rPr>
                                          <m:t>𝑜𝑏𝑠</m:t>
                                        </m:r>
                                      </m:sup>
                                    </m:sSubSup>
                                    <m:r>
                                      <a:rPr lang="en-US" altLang="ko-KR" i="1">
                                        <a:latin typeface="Cambria Math"/>
                                      </a:rPr>
                                      <m:t>−</m:t>
                                    </m:r>
                                    <m:sSubSup>
                                      <m:sSubSupPr>
                                        <m:ctrlP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ko-KR" i="1">
                                            <a:latin typeface="Cambria Math"/>
                                          </a:rPr>
                                          <m:t>𝑁</m:t>
                                        </m:r>
                                      </m:e>
                                      <m:sub>
                                        <m:r>
                                          <a:rPr lang="en-US" altLang="ko-KR" i="1">
                                            <a:latin typeface="Cambria Math"/>
                                          </a:rPr>
                                          <m:t>𝑖</m:t>
                                        </m:r>
                                      </m:sub>
                                      <m:sup>
                                        <m:r>
                                          <a:rPr lang="en-US" altLang="ko-KR" i="1">
                                            <a:latin typeface="Cambria Math"/>
                                          </a:rPr>
                                          <m:t>𝑝𝑟𝑒</m:t>
                                        </m:r>
                                      </m:sup>
                                    </m:sSubSup>
                                  </m:e>
                                </m:d>
                              </m:e>
                            </m:nary>
                          </m:num>
                          <m:den>
                            <m:nary>
                              <m:naryPr>
                                <m:chr m:val="∑"/>
                                <m:subHide m:val="on"/>
                                <m:supHide m:val="on"/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/>
                              <m:sup/>
                              <m:e>
                                <m:sSubSup>
                                  <m:sSubSup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i="1">
                                        <a:latin typeface="Cambria Math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altLang="ko-KR" i="1">
                                        <a:latin typeface="Cambria Math"/>
                                      </a:rPr>
                                      <m:t>𝑜𝑏𝑠</m:t>
                                    </m:r>
                                  </m:sup>
                                </m:sSubSup>
                              </m:e>
                            </m:nary>
                          </m:den>
                        </m:f>
                        <m:r>
                          <a:rPr lang="en-US" altLang="ko-KR" i="1">
                            <a:latin typeface="Cambria Math"/>
                            <a:ea typeface="Cambria Math"/>
                          </a:rPr>
                          <m:t>×100</m:t>
                        </m:r>
                      </m:e>
                    </m:d>
                  </m:oMath>
                </a14:m>
                <a:endParaRPr lang="en-US" altLang="ko-KR" dirty="0"/>
              </a:p>
              <a:p>
                <a:pPr marL="528638" lvl="1" indent="0">
                  <a:buNone/>
                </a:pPr>
                <a:r>
                  <a:rPr lang="en-US" altLang="ko-KR" dirty="0"/>
                  <a:t>   where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>
                            <a:latin typeface="Cambria Math"/>
                          </a:rPr>
                          <m:t>log</m:t>
                        </m:r>
                      </m:fName>
                      <m:e>
                        <m:sSubSup>
                          <m:sSub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i="1">
                                <a:latin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ko-KR" i="1">
                                <a:latin typeface="Cambria Math"/>
                              </a:rPr>
                              <m:t>𝑝𝑟𝑒</m:t>
                            </m:r>
                          </m:sup>
                        </m:sSubSup>
                      </m:e>
                    </m:func>
                    <m:r>
                      <a:rPr lang="en-US" altLang="ko-KR" i="1">
                        <a:latin typeface="Cambria Math"/>
                      </a:rPr>
                      <m:t>=</m:t>
                    </m:r>
                    <m:r>
                      <a:rPr lang="en-US" altLang="ko-KR" i="1">
                        <a:latin typeface="Cambria Math"/>
                      </a:rPr>
                      <m:t>𝑎</m:t>
                    </m:r>
                    <m:r>
                      <a:rPr lang="en-US" altLang="ko-KR" i="1">
                        <a:latin typeface="Cambria Math"/>
                      </a:rPr>
                      <m:t>−</m:t>
                    </m:r>
                    <m:r>
                      <a:rPr lang="en-US" altLang="ko-KR" i="1">
                        <a:latin typeface="Cambria Math"/>
                      </a:rPr>
                      <m:t>𝑏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</a:rPr>
                          <m:t>𝑀</m:t>
                        </m:r>
                      </m:e>
                      <m:sub>
                        <m:r>
                          <a:rPr lang="en-US" altLang="ko-KR" i="1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33" t="-174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2756026"/>
            <a:ext cx="4559969" cy="3265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870416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404664"/>
                <a:ext cx="8363272" cy="5616624"/>
              </a:xfrm>
            </p:spPr>
            <p:txBody>
              <a:bodyPr/>
              <a:lstStyle/>
              <a:p>
                <a:r>
                  <a:rPr lang="en-US" altLang="ko-KR" dirty="0"/>
                  <a:t>b-Value Stability Test</a:t>
                </a:r>
              </a:p>
              <a:p>
                <a:pPr lvl="1"/>
                <a:r>
                  <a:rPr lang="en-US" altLang="ko-KR" dirty="0"/>
                  <a:t>Firstly proposed by Cao and Gao (2002)</a:t>
                </a:r>
              </a:p>
              <a:p>
                <a:pPr lvl="1"/>
                <a:r>
                  <a:rPr lang="en-US" altLang="ko-KR" dirty="0"/>
                  <a:t>Later modified by </a:t>
                </a:r>
                <a:r>
                  <a:rPr lang="en-US" altLang="ko-KR" dirty="0" err="1"/>
                  <a:t>Woessner</a:t>
                </a:r>
                <a:r>
                  <a:rPr lang="en-US" altLang="ko-KR" dirty="0"/>
                  <a:t> and </a:t>
                </a:r>
                <a:r>
                  <a:rPr lang="en-US" altLang="ko-KR" dirty="0" err="1"/>
                  <a:t>Wiemer</a:t>
                </a:r>
                <a:r>
                  <a:rPr lang="en-US" altLang="ko-KR" dirty="0"/>
                  <a:t> (2005)</a:t>
                </a:r>
              </a:p>
              <a:p>
                <a:pPr lvl="2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l-GR" altLang="ko-K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l-GR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𝛿</m:t>
                    </m:r>
                    <m:sSub>
                      <m:sSubPr>
                        <m:ctrlPr>
                          <a:rPr lang="el-GR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altLang="ko-KR" dirty="0"/>
              </a:p>
              <a:p>
                <a:pPr lvl="3"/>
                <a14:m>
                  <m:oMath xmlns:m="http://schemas.openxmlformats.org/officeDocument/2006/math">
                    <m:sSub>
                      <m:sSubPr>
                        <m:ctrlPr>
                          <a:rPr lang="el-GR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dirty="0"/>
                  <a:t>: estimate of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altLang="ko-KR" dirty="0"/>
                  <a:t>-value for magnitude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l-GR" altLang="ko-KR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𝑐𝑜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altLang="ko-KR" dirty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e>
                        </m:acc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  <m:e>
                            <m:sSub>
                              <m:sSubPr>
                                <m:ctrlPr>
                                  <a:rPr lang="el-GR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num>
                      <m:den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den>
                    </m:f>
                  </m:oMath>
                </a14:m>
                <a:r>
                  <a:rPr lang="en-US" altLang="ko-KR" dirty="0"/>
                  <a:t> ←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altLang="ko-KR" dirty="0"/>
                  <a:t>=5,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e>
                        </m:acc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dirty="0"/>
                  <a:t> is quite sensitive to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endParaRPr lang="en-US" altLang="ko-KR" dirty="0"/>
              </a:p>
              <a:p>
                <a:pPr lvl="2"/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𝛿</m:t>
                    </m:r>
                    <m:sSub>
                      <m:sSubPr>
                        <m:ctrlPr>
                          <a:rPr lang="el-GR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=2.3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l-GR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ad>
                      <m:radPr>
                        <m:degHide m:val="on"/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nary>
                              <m:naryPr>
                                <m:chr m:val="∑"/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p>
                              <m:e>
                                <m:sSup>
                                  <m:sSup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ko-KR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b="0" i="1" smtClean="0">
                                                <a:latin typeface="Cambria Math" panose="02040503050406030204" pitchFamily="18" charset="0"/>
                                              </a:rPr>
                                              <m:t>𝑚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b="0" i="1" smtClean="0"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sub>
                                        </m:sSub>
                                        <m: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altLang="ko-KR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acc>
                                              <m:accPr>
                                                <m:chr m:val="̅"/>
                                                <m:ctrlPr>
                                                  <a:rPr lang="en-US" altLang="ko-KR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en-US" altLang="ko-KR" i="1">
                                                    <a:latin typeface="Cambria Math" panose="02040503050406030204" pitchFamily="18" charset="0"/>
                                                  </a:rPr>
                                                  <m:t>𝑚</m:t>
                                                </m:r>
                                              </m:e>
                                            </m:acc>
                                          </m:e>
                                          <m:sub>
                                            <m:r>
                                              <a:rPr lang="en-US" altLang="ko-KR" b="0" i="1" smtClean="0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p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nary>
                          </m:num>
                          <m:den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+1)(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altLang="ko-KR" dirty="0"/>
                  <a:t>  (Shi &amp; Bolt, 1982)</a:t>
                </a:r>
              </a:p>
              <a:p>
                <a:pPr lvl="3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</m:acc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l-GR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nary>
                      </m:num>
                      <m:den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+1)</m:t>
                        </m:r>
                      </m:den>
                    </m:f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404664"/>
                <a:ext cx="8363272" cy="5616624"/>
              </a:xfrm>
              <a:blipFill>
                <a:blip r:embed="rId2"/>
                <a:stretch>
                  <a:fillRect l="-1312" t="-15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1A236F41-F446-4126-A974-A00BA76CC7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4005064"/>
            <a:ext cx="6048672" cy="23642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271887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ko-KR" dirty="0"/>
                  <a:t>Entire-Magnitude-Range Method</a:t>
                </a:r>
              </a:p>
              <a:p>
                <a:endParaRPr lang="en-US" altLang="ko-KR" sz="400" dirty="0"/>
              </a:p>
              <a:p>
                <a:pPr lvl="1"/>
                <a:r>
                  <a:rPr lang="en-US" altLang="ko-KR" dirty="0"/>
                  <a:t>Firstly proposed by Ogata and </a:t>
                </a:r>
                <a:r>
                  <a:rPr lang="en-US" altLang="ko-KR" dirty="0" err="1"/>
                  <a:t>Katsura</a:t>
                </a:r>
                <a:r>
                  <a:rPr lang="en-US" altLang="ko-KR" dirty="0"/>
                  <a:t> (1993)</a:t>
                </a:r>
              </a:p>
              <a:p>
                <a:pPr lvl="2"/>
                <a:endParaRPr lang="en-US" altLang="ko-KR" sz="400" dirty="0"/>
              </a:p>
              <a:p>
                <a:pPr lvl="1"/>
                <a:r>
                  <a:rPr lang="en-US" altLang="ko-KR" dirty="0"/>
                  <a:t>Later modified by </a:t>
                </a:r>
                <a:r>
                  <a:rPr lang="en-US" altLang="ko-KR" dirty="0" err="1"/>
                  <a:t>Woessner</a:t>
                </a:r>
                <a:r>
                  <a:rPr lang="en-US" altLang="ko-KR" dirty="0"/>
                  <a:t> and </a:t>
                </a:r>
                <a:r>
                  <a:rPr lang="en-US" altLang="ko-KR" dirty="0" err="1"/>
                  <a:t>Wiemer</a:t>
                </a:r>
                <a:r>
                  <a:rPr lang="en-US" altLang="ko-KR" dirty="0"/>
                  <a:t> (2005)</a:t>
                </a:r>
                <a:endParaRPr lang="en-US" altLang="ko-KR" sz="400" dirty="0"/>
              </a:p>
              <a:p>
                <a:pPr lvl="2"/>
                <a:r>
                  <a:rPr lang="en-US" altLang="ko-KR" dirty="0"/>
                  <a:t>Maximum likelihood estimation of parameters</a:t>
                </a:r>
              </a:p>
              <a:p>
                <a:pPr lvl="3"/>
                <a:r>
                  <a:rPr lang="en-US" altLang="ko-KR" dirty="0"/>
                  <a:t>Modelling incomplete portion at smaller magnitudes by the error function</a:t>
                </a:r>
              </a:p>
              <a:p>
                <a:pPr lvl="3"/>
                <a:r>
                  <a:rPr lang="en-US" altLang="ko-KR" dirty="0"/>
                  <a:t>Modelling complete portion by exponential magnitude distribution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to maximize sum of likelihoods for the two portions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33" t="-15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그룹 7">
            <a:extLst>
              <a:ext uri="{FF2B5EF4-FFF2-40B4-BE49-F238E27FC236}">
                <a16:creationId xmlns:a16="http://schemas.microsoft.com/office/drawing/2014/main" id="{3CE4FDC4-89EE-44E9-BCF0-42985C98DFFA}"/>
              </a:ext>
            </a:extLst>
          </p:cNvPr>
          <p:cNvGrpSpPr/>
          <p:nvPr/>
        </p:nvGrpSpPr>
        <p:grpSpPr>
          <a:xfrm>
            <a:off x="755576" y="3356992"/>
            <a:ext cx="7848872" cy="2676054"/>
            <a:chOff x="832867" y="3345234"/>
            <a:chExt cx="8368605" cy="3036094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C258D4BE-9737-4A72-9615-A4D9FACA29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2867" y="3356992"/>
              <a:ext cx="4048125" cy="30199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" name="Picture 3">
              <a:extLst>
                <a:ext uri="{FF2B5EF4-FFF2-40B4-BE49-F238E27FC236}">
                  <a16:creationId xmlns:a16="http://schemas.microsoft.com/office/drawing/2014/main" id="{72FAD5BB-2D81-45F9-9D5E-C2269C6B534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39999" y="3345234"/>
              <a:ext cx="4161473" cy="30360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895774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332656"/>
                <a:ext cx="7931224" cy="2376264"/>
              </a:xfrm>
            </p:spPr>
            <p:txBody>
              <a:bodyPr/>
              <a:lstStyle/>
              <a:p>
                <a:r>
                  <a:rPr lang="en-US" altLang="ko-KR" dirty="0"/>
                  <a:t>Change-Point Detection Method</a:t>
                </a:r>
              </a:p>
              <a:p>
                <a:endParaRPr lang="en-US" altLang="ko-KR" sz="400" dirty="0"/>
              </a:p>
              <a:p>
                <a:pPr lvl="1"/>
                <a:r>
                  <a:rPr lang="en-US" altLang="ko-KR" dirty="0" err="1"/>
                  <a:t>Amorese</a:t>
                </a:r>
                <a:r>
                  <a:rPr lang="en-US" altLang="ko-KR" dirty="0"/>
                  <a:t> (2007)</a:t>
                </a:r>
              </a:p>
              <a:p>
                <a:pPr lvl="1"/>
                <a:endParaRPr lang="en-US" altLang="ko-KR" sz="400" dirty="0"/>
              </a:p>
              <a:p>
                <a:pPr lvl="1"/>
                <a:r>
                  <a:rPr lang="en-US" altLang="ko-KR" dirty="0"/>
                  <a:t>Detecting multiple change-points              		       in b-estimates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to minimized the Type I error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332656"/>
                <a:ext cx="7931224" cy="2376264"/>
              </a:xfrm>
              <a:blipFill>
                <a:blip r:embed="rId2"/>
                <a:stretch>
                  <a:fillRect l="-1384" t="-38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그룹 4"/>
          <p:cNvGrpSpPr/>
          <p:nvPr/>
        </p:nvGrpSpPr>
        <p:grpSpPr>
          <a:xfrm>
            <a:off x="539552" y="1556792"/>
            <a:ext cx="8045609" cy="4608512"/>
            <a:chOff x="1352600" y="1700808"/>
            <a:chExt cx="8045609" cy="4608512"/>
          </a:xfrm>
        </p:grpSpPr>
        <p:pic>
          <p:nvPicPr>
            <p:cNvPr id="6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52600" y="3604220"/>
              <a:ext cx="4295775" cy="2705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89104" y="1700808"/>
              <a:ext cx="3509105" cy="45999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693955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476672"/>
                <a:ext cx="8075240" cy="5904656"/>
              </a:xfrm>
            </p:spPr>
            <p:txBody>
              <a:bodyPr/>
              <a:lstStyle/>
              <a:p>
                <a:r>
                  <a:rPr lang="en-US" altLang="ko-KR" dirty="0"/>
                  <a:t>Chi-Square Test</a:t>
                </a:r>
              </a:p>
              <a:p>
                <a:endParaRPr lang="en-US" altLang="ko-KR" sz="400" dirty="0"/>
              </a:p>
              <a:p>
                <a:pPr lvl="1"/>
                <a:r>
                  <a:rPr lang="en-US" altLang="ko-KR" dirty="0"/>
                  <a:t>Noh (2019)</a:t>
                </a:r>
              </a:p>
              <a:p>
                <a:pPr lvl="1"/>
                <a:r>
                  <a:rPr lang="en-US" altLang="ko-KR" dirty="0">
                    <a:solidFill>
                      <a:schemeClr val="tx1"/>
                    </a:solidFill>
                  </a:rPr>
                  <a:t>Pearson’s test statistic: </a:t>
                </a:r>
                <a14:m>
                  <m:oMath xmlns:m="http://schemas.openxmlformats.org/officeDocument/2006/math">
                    <m:r>
                      <a:rPr lang="en-US" altLang="ko-KR" i="1">
                        <a:solidFill>
                          <a:schemeClr val="tx1"/>
                        </a:solidFill>
                        <a:latin typeface="Cambria Math"/>
                      </a:rPr>
                      <m:t>𝑃𝑇𝑆</m:t>
                    </m:r>
                    <m:d>
                      <m:dPr>
                        <m:ctrlP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𝑙</m:t>
                        </m:r>
                      </m:e>
                    </m:d>
                    <m:r>
                      <a:rPr lang="en-US" altLang="ko-KR" i="1">
                        <a:solidFill>
                          <a:schemeClr val="tx1"/>
                        </a:solidFill>
                        <a:latin typeface="Cambria Math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𝑖</m:t>
                        </m:r>
                        <m:r>
                          <a:rPr lang="en-US" altLang="ko-KR" i="1">
                            <a:solidFill>
                              <a:schemeClr val="tx1"/>
                            </a:solidFill>
                            <a:latin typeface="Cambria Math"/>
                          </a:rPr>
                          <m:t>=</m:t>
                        </m:r>
                        <m:r>
                          <a:rPr lang="en-US" altLang="ko-KR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𝑙</m:t>
                        </m:r>
                      </m:sub>
                      <m:sup>
                        <m:r>
                          <a:rPr lang="en-US" altLang="ko-KR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𝐿</m:t>
                        </m:r>
                      </m:sup>
                      <m:e>
                        <m:f>
                          <m:fPr>
                            <m:ctrlPr>
                              <a:rPr lang="en-US" altLang="ko-K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altLang="ko-K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altLang="ko-KR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Sup>
                                      <m:sSubSupPr>
                                        <m:ctrlPr>
                                          <a:rPr lang="en-US" altLang="ko-KR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ko-KR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  <m:sub>
                                        <m:r>
                                          <a:rPr lang="en-US" altLang="ko-KR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  <m:sup>
                                        <m:r>
                                          <a:rPr lang="en-US" altLang="ko-KR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𝑜𝑏𝑠</m:t>
                                        </m:r>
                                      </m:sup>
                                    </m:sSubSup>
                                    <m:r>
                                      <a:rPr lang="en-US" altLang="ko-KR" i="1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  <m:t>−</m:t>
                                    </m:r>
                                    <m:sSubSup>
                                      <m:sSubSupPr>
                                        <m:ctrlPr>
                                          <a:rPr lang="en-US" altLang="ko-KR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ko-KR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  <m:sub>
                                        <m:r>
                                          <a:rPr lang="en-US" altLang="ko-KR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  <m:sup>
                                        <m:r>
                                          <a:rPr lang="en-US" altLang="ko-KR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𝑝𝑟𝑒</m:t>
                                        </m:r>
                                      </m:sup>
                                    </m:sSubSup>
                                  </m:e>
                                </m:d>
                              </m:e>
                              <m:sup>
                                <m:r>
                                  <a:rPr lang="en-US" altLang="ko-KR" i="1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sSubSup>
                              <m:sSubSupPr>
                                <m:ctrlPr>
                                  <a:rPr lang="en-US" altLang="ko-K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ko-K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altLang="ko-K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altLang="ko-K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𝑝𝑟𝑒</m:t>
                                </m:r>
                              </m:sup>
                            </m:sSubSup>
                          </m:den>
                        </m:f>
                      </m:e>
                    </m:nary>
                  </m:oMath>
                </a14:m>
                <a:endParaRPr lang="en-US" altLang="ko-KR" dirty="0">
                  <a:solidFill>
                    <a:schemeClr val="tx1"/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𝑜𝑏𝑠</m:t>
                        </m:r>
                      </m:sup>
                    </m:sSubSup>
                  </m:oMath>
                </a14:m>
                <a:r>
                  <a:rPr lang="en-US" altLang="ko-KR" dirty="0"/>
                  <a:t>: number of observed events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ko-KR" i="1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num>
                      <m:den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ko-KR" i="1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num>
                      <m:den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altLang="ko-KR" b="0" dirty="0">
                  <a:latin typeface="Cambria Math" panose="02040503050406030204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𝑝𝑟𝑒</m:t>
                        </m:r>
                      </m:sup>
                    </m:sSubSup>
                    <m:r>
                      <a:rPr lang="en-US" altLang="ko-KR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dirty="0">
                    <a:solidFill>
                      <a:schemeClr val="tx1"/>
                    </a:solidFill>
                  </a:rPr>
                  <a:t>: number of predicted events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num>
                      <m:den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ko-KR" i="1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num>
                      <m:den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altLang="ko-KR" dirty="0">
                  <a:solidFill>
                    <a:schemeClr val="tx1"/>
                  </a:solidFill>
                </a:endParaRPr>
              </a:p>
              <a:p>
                <a:pPr lvl="3"/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𝑝𝑟𝑒</m:t>
                        </m:r>
                      </m:sup>
                    </m:sSub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en-US" altLang="ko-KR" i="1">
                            <a:latin typeface="Cambria Math"/>
                          </a:rPr>
                          <m:t>0</m:t>
                        </m:r>
                        <m:r>
                          <a:rPr lang="en-US" altLang="ko-KR" i="1">
                            <a:latin typeface="Cambria Math"/>
                          </a:rPr>
                          <m:t>𝑖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sSup>
                      <m:sSup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𝑜𝑏𝑠</m:t>
                        </m:r>
                      </m:sup>
                    </m:sSup>
                  </m:oMath>
                </a14:m>
                <a:endParaRPr lang="en-US" altLang="ko-KR" i="1" dirty="0">
                  <a:latin typeface="Cambria Math" panose="02040503050406030204" pitchFamily="18" charset="0"/>
                </a:endParaRPr>
              </a:p>
              <a:p>
                <a:pPr lvl="3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en-US" altLang="ko-KR" i="1">
                            <a:latin typeface="Cambria Math"/>
                          </a:rPr>
                          <m:t>0</m:t>
                        </m:r>
                        <m:r>
                          <a:rPr lang="en-US" altLang="ko-KR" i="1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ko-KR" alt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</m:sup>
                        </m:sSup>
                      </m:num>
                      <m:den>
                        <m:nary>
                          <m:naryPr>
                            <m:chr m:val="∑"/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ko-KR" altLang="en-US" i="1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sup>
                            </m:sSup>
                          </m:e>
                        </m:nary>
                      </m:den>
                    </m:f>
                  </m:oMath>
                </a14:m>
                <a:r>
                  <a:rPr lang="en-US" altLang="ko-KR" dirty="0">
                    <a:solidFill>
                      <a:schemeClr val="tx1"/>
                    </a:solidFill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𝑜𝑏𝑠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p>
                      <m:e>
                        <m:sSubSup>
                          <m:sSub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𝑜𝑏𝑠</m:t>
                            </m:r>
                          </m:sup>
                        </m:sSubSup>
                      </m:e>
                    </m:nary>
                  </m:oMath>
                </a14:m>
                <a:endParaRPr lang="en-US" altLang="ko-KR" dirty="0">
                  <a:solidFill>
                    <a:schemeClr val="tx1"/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en-US" altLang="ko-KR" i="1">
                        <a:latin typeface="Cambria Math"/>
                      </a:rPr>
                      <m:t>𝑃𝑇𝑆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/>
                          </a:rPr>
                          <m:t>𝑙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~</m:t>
                    </m:r>
                    <m:sSup>
                      <m:sSupPr>
                        <m:ctrlPr>
                          <a:rPr lang="el-GR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ko-KR" altLang="el-G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𝑙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−2)</m:t>
                    </m:r>
                  </m:oMath>
                </a14:m>
                <a:endParaRPr lang="en-US" altLang="ko-KR" dirty="0">
                  <a:solidFill>
                    <a:schemeClr val="tx1"/>
                  </a:solidFill>
                </a:endParaRPr>
              </a:p>
              <a:p>
                <a:pPr lvl="3"/>
                <a:r>
                  <a:rPr lang="en-US" altLang="ko-KR" dirty="0"/>
                  <a:t>Three constraints</a:t>
                </a:r>
                <a:endParaRPr lang="en-US" altLang="ko-KR" dirty="0">
                  <a:solidFill>
                    <a:schemeClr val="tx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altLang="ko-KR" dirty="0"/>
                  <a:t> : </a:t>
                </a:r>
                <a:r>
                  <a:rPr lang="en-US" altLang="ko-KR" dirty="0">
                    <a:solidFill>
                      <a:srgbClr val="C00000"/>
                    </a:solidFill>
                  </a:rPr>
                  <a:t>1</a:t>
                </a:r>
                <a:r>
                  <a:rPr lang="en-US" altLang="ko-KR" baseline="30000" dirty="0">
                    <a:solidFill>
                      <a:srgbClr val="C00000"/>
                    </a:solidFill>
                  </a:rPr>
                  <a:t>st</a:t>
                </a:r>
                <a:r>
                  <a:rPr lang="en-US" altLang="ko-KR" dirty="0">
                    <a:solidFill>
                      <a:srgbClr val="C00000"/>
                    </a:solidFill>
                  </a:rPr>
                  <a:t> cross-over </a:t>
                </a:r>
                <a:r>
                  <a:rPr lang="en-US" altLang="ko-KR" dirty="0"/>
                  <a:t>magnitude</a:t>
                </a:r>
                <a:endParaRPr lang="en-US" altLang="ko-KR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476672"/>
                <a:ext cx="8075240" cy="5904656"/>
              </a:xfrm>
              <a:blipFill>
                <a:blip r:embed="rId2"/>
                <a:stretch>
                  <a:fillRect l="-1358" t="-144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_x192792144" descr="EMB000003482e6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3501008"/>
            <a:ext cx="3816424" cy="2634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97956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CF0911-CC8F-49F0-97D7-853CA55E2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76872"/>
            <a:ext cx="8229600" cy="2016224"/>
          </a:xfrm>
          <a:gradFill>
            <a:gsLst>
              <a:gs pos="0">
                <a:srgbClr val="5B81EB"/>
              </a:gs>
              <a:gs pos="100000">
                <a:schemeClr val="accent1">
                  <a:lumMod val="45000"/>
                  <a:lumOff val="55000"/>
                </a:schemeClr>
              </a:gs>
              <a:gs pos="54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anchor="ctr"/>
          <a:lstStyle/>
          <a:p>
            <a:r>
              <a:rPr lang="en-US" altLang="ko-KR" sz="3600" dirty="0">
                <a:solidFill>
                  <a:schemeClr val="accent6">
                    <a:lumMod val="50000"/>
                  </a:schemeClr>
                </a:solidFill>
              </a:rPr>
              <a:t>Chapter 6</a:t>
            </a:r>
            <a:br>
              <a:rPr lang="en-US" altLang="ko-KR" sz="3600" dirty="0">
                <a:solidFill>
                  <a:schemeClr val="accent6">
                    <a:lumMod val="50000"/>
                  </a:schemeClr>
                </a:solidFill>
              </a:rPr>
            </a:br>
            <a:r>
              <a:rPr lang="en-US" altLang="ko-KR" sz="3600" dirty="0">
                <a:solidFill>
                  <a:schemeClr val="accent6">
                    <a:lumMod val="50000"/>
                  </a:schemeClr>
                </a:solidFill>
              </a:rPr>
              <a:t>Characterization of Seismic Sources</a:t>
            </a:r>
            <a:br>
              <a:rPr lang="en-US" altLang="ko-KR" sz="3600" dirty="0">
                <a:solidFill>
                  <a:schemeClr val="accent6">
                    <a:lumMod val="50000"/>
                  </a:schemeClr>
                </a:solidFill>
              </a:rPr>
            </a:br>
            <a:r>
              <a:rPr lang="en-US" altLang="ko-KR" sz="3600" dirty="0">
                <a:solidFill>
                  <a:schemeClr val="accent6">
                    <a:lumMod val="50000"/>
                  </a:schemeClr>
                </a:solidFill>
              </a:rPr>
              <a:t>- Catalog Based -</a:t>
            </a:r>
            <a:endParaRPr lang="ko-KR" altLang="en-US" sz="36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06822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173EBF-B2DD-4F0E-B857-C98B2C0FD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Introduction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8E2D12A-F5EE-4B86-9FA4-071C1FF47A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764704"/>
            <a:ext cx="8229600" cy="5616624"/>
          </a:xfrm>
        </p:spPr>
        <p:txBody>
          <a:bodyPr/>
          <a:lstStyle/>
          <a:p>
            <a:r>
              <a:rPr lang="en-US" altLang="ko-KR" dirty="0"/>
              <a:t>Major Seismicity Parameters</a:t>
            </a:r>
          </a:p>
          <a:p>
            <a:pPr lvl="1"/>
            <a:endParaRPr lang="en-US" altLang="ko-KR" sz="400" dirty="0"/>
          </a:p>
          <a:p>
            <a:pPr lvl="1"/>
            <a:r>
              <a:rPr lang="en-US" altLang="ko-KR" dirty="0"/>
              <a:t>Maximum magnitude, Richter-b, annual occurrence rate</a:t>
            </a:r>
          </a:p>
          <a:p>
            <a:pPr lvl="1"/>
            <a:endParaRPr lang="en-US" altLang="ko-KR" sz="800" dirty="0"/>
          </a:p>
          <a:p>
            <a:r>
              <a:rPr lang="en-US" altLang="ko-KR" dirty="0"/>
              <a:t>Seismic vs. Geologic Approaches</a:t>
            </a:r>
          </a:p>
          <a:p>
            <a:pPr lvl="1"/>
            <a:endParaRPr lang="en-US" altLang="ko-KR" sz="400" dirty="0"/>
          </a:p>
          <a:p>
            <a:pPr lvl="1"/>
            <a:r>
              <a:rPr lang="en-US" altLang="ko-KR" dirty="0"/>
              <a:t>Seismicity-Based Approaches (</a:t>
            </a:r>
            <a:r>
              <a:rPr lang="en-US" altLang="ko-KR" dirty="0">
                <a:solidFill>
                  <a:srgbClr val="C00000"/>
                </a:solidFill>
              </a:rPr>
              <a:t>Probabilistic</a:t>
            </a:r>
            <a:r>
              <a:rPr lang="en-US" altLang="ko-KR" dirty="0"/>
              <a:t>)</a:t>
            </a:r>
          </a:p>
          <a:p>
            <a:pPr lvl="2"/>
            <a:r>
              <a:rPr lang="en-US" altLang="ko-KR" dirty="0"/>
              <a:t>Open the only option in regions with limited seismic record and limited geological investigations</a:t>
            </a:r>
          </a:p>
          <a:p>
            <a:pPr lvl="2"/>
            <a:r>
              <a:rPr lang="en-US" altLang="ko-KR" dirty="0"/>
              <a:t>Particularly useful for constraining rates of small to moderate events that do not provide surface evidence</a:t>
            </a:r>
            <a:endParaRPr lang="en-US" altLang="ko-KR" sz="400" dirty="0"/>
          </a:p>
          <a:p>
            <a:pPr lvl="1"/>
            <a:r>
              <a:rPr lang="en-US" altLang="ko-KR" dirty="0"/>
              <a:t>Geological Approaches (</a:t>
            </a:r>
            <a:r>
              <a:rPr lang="en-US" altLang="ko-KR" dirty="0">
                <a:solidFill>
                  <a:srgbClr val="C00000"/>
                </a:solidFill>
              </a:rPr>
              <a:t>Deterministic</a:t>
            </a:r>
            <a:r>
              <a:rPr lang="en-US" altLang="ko-KR" dirty="0"/>
              <a:t>)</a:t>
            </a:r>
          </a:p>
          <a:p>
            <a:pPr lvl="2"/>
            <a:r>
              <a:rPr lang="en-US" altLang="ko-KR" dirty="0"/>
              <a:t>Works well in active areas with a significant history of earthquake occurrence and geological investigations</a:t>
            </a:r>
          </a:p>
          <a:p>
            <a:pPr lvl="2"/>
            <a:r>
              <a:rPr lang="en-US" altLang="ko-KR" dirty="0"/>
              <a:t>Particularly useful for constraining rates of the largest events with surface evidences</a:t>
            </a:r>
          </a:p>
          <a:p>
            <a:pPr lvl="1"/>
            <a:r>
              <a:rPr lang="en-US" altLang="ko-KR" dirty="0"/>
              <a:t>Cross Check</a:t>
            </a:r>
          </a:p>
          <a:p>
            <a:pPr lvl="2"/>
            <a:r>
              <a:rPr lang="en-US" altLang="ko-KR" dirty="0"/>
              <a:t>If two approaches are available, their estimates can be used for the cross check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195099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476672"/>
                <a:ext cx="8305800" cy="5248275"/>
              </a:xfrm>
            </p:spPr>
            <p:txBody>
              <a:bodyPr/>
              <a:lstStyle/>
              <a:p>
                <a:r>
                  <a:rPr lang="en-US" altLang="ko-KR" dirty="0"/>
                  <a:t>Inadequacy of LSM</a:t>
                </a:r>
              </a:p>
              <a:p>
                <a:pPr lvl="1"/>
                <a:endParaRPr lang="en-US" altLang="ko-KR" sz="400" dirty="0"/>
              </a:p>
              <a:p>
                <a:pPr lvl="1"/>
                <a:r>
                  <a:rPr lang="en-US" altLang="ko-KR" dirty="0"/>
                  <a:t>Common Assumptions</a:t>
                </a:r>
              </a:p>
              <a:p>
                <a:pPr lvl="2"/>
                <a:r>
                  <a:rPr lang="en-US" altLang="ko-KR" dirty="0"/>
                  <a:t>Almost always</a:t>
                </a:r>
              </a:p>
              <a:p>
                <a:pPr lvl="3"/>
                <a:r>
                  <a:rPr lang="en-US" altLang="ko-KR" dirty="0"/>
                  <a:t>Independency of samples (i.e., observed data)</a:t>
                </a:r>
              </a:p>
              <a:p>
                <a:pPr lvl="2"/>
                <a:r>
                  <a:rPr lang="en-US" altLang="ko-KR" dirty="0"/>
                  <a:t>In most cases</a:t>
                </a:r>
              </a:p>
              <a:p>
                <a:pPr lvl="3"/>
                <a:r>
                  <a:rPr lang="en-US" altLang="ko-KR" dirty="0"/>
                  <a:t>Independent, identically distributed (</a:t>
                </a:r>
                <a:r>
                  <a:rPr lang="en-US" altLang="ko-KR" dirty="0" err="1"/>
                  <a:t>i.i.d</a:t>
                </a:r>
                <a:r>
                  <a:rPr lang="en-US" altLang="ko-KR" dirty="0"/>
                  <a:t>. assumption)</a:t>
                </a:r>
              </a:p>
              <a:p>
                <a:pPr lvl="2"/>
                <a:endParaRPr lang="en-US" altLang="ko-KR" sz="400" dirty="0"/>
              </a:p>
              <a:p>
                <a:pPr lvl="1"/>
                <a:r>
                  <a:rPr lang="en-US" altLang="ko-KR" dirty="0">
                    <a:solidFill>
                      <a:schemeClr val="tx1"/>
                    </a:solidFill>
                  </a:rPr>
                  <a:t>Least-Squares Method (MSM)</a:t>
                </a:r>
              </a:p>
              <a:p>
                <a:pPr lvl="2"/>
                <a:r>
                  <a:rPr lang="en-US" altLang="ko-KR" dirty="0"/>
                  <a:t>Log-linear fitting of G-R relation</a:t>
                </a:r>
              </a:p>
              <a:p>
                <a:pPr lvl="3"/>
                <a14:m>
                  <m:oMath xmlns:m="http://schemas.openxmlformats.org/officeDocument/2006/math">
                    <m:func>
                      <m:func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func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𝑏𝑀</m:t>
                    </m:r>
                  </m:oMath>
                </a14:m>
                <a:r>
                  <a:rPr lang="en-US" altLang="ko-KR" dirty="0"/>
                  <a:t>, where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altLang="ko-KR" dirty="0"/>
                  <a:t> is the number of events </a:t>
                </a:r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</m:t>
                    </m:r>
                  </m:oMath>
                </a14:m>
                <a:endParaRPr lang="en-US" altLang="ko-KR" dirty="0"/>
              </a:p>
              <a:p>
                <a:pPr lvl="3"/>
                <a:endParaRPr lang="en-US" altLang="ko-KR" sz="300" dirty="0"/>
              </a:p>
              <a:p>
                <a:pPr lvl="2"/>
                <a:r>
                  <a:rPr lang="en-US" altLang="ko-KR" dirty="0">
                    <a:solidFill>
                      <a:srgbClr val="C00000"/>
                    </a:solidFill>
                  </a:rPr>
                  <a:t>Violation of independency assumption</a:t>
                </a:r>
              </a:p>
              <a:p>
                <a:pPr lvl="3"/>
                <a:r>
                  <a:rPr lang="en-US" altLang="ko-KR" dirty="0"/>
                  <a:t>A change of the frequency at a magnitude affects all frequencies at magnitudes less than that magnitude</a:t>
                </a:r>
              </a:p>
              <a:p>
                <a:pPr lvl="2"/>
                <a:r>
                  <a:rPr lang="en-US" altLang="ko-KR" dirty="0"/>
                  <a:t>Larger events are repeatedly counted in the smaller event counts</a:t>
                </a:r>
              </a:p>
              <a:p>
                <a:pPr lvl="3"/>
                <a:r>
                  <a:rPr lang="en-US" altLang="ko-KR" dirty="0"/>
                  <a:t>Lower b-values (Bender, 1983)</a:t>
                </a:r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476672"/>
                <a:ext cx="8305800" cy="5248275"/>
              </a:xfrm>
              <a:blipFill>
                <a:blip r:embed="rId2"/>
                <a:stretch>
                  <a:fillRect l="-1321" t="-16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104566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38C12F-6A7B-4590-8C23-2477DD950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Magnitude Distribution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3D6CEABB-2FB1-4D7E-80B4-389DC3AAA1C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692696"/>
                <a:ext cx="8229600" cy="5400600"/>
              </a:xfrm>
            </p:spPr>
            <p:txBody>
              <a:bodyPr/>
              <a:lstStyle/>
              <a:p>
                <a:r>
                  <a:rPr lang="en-US" altLang="ko-KR" dirty="0"/>
                  <a:t>Exponential Model</a:t>
                </a:r>
              </a:p>
              <a:p>
                <a:pPr lvl="1"/>
                <a:endParaRPr lang="en-US" altLang="ko-KR" sz="400" dirty="0"/>
              </a:p>
              <a:p>
                <a:pPr lvl="1"/>
                <a:r>
                  <a:rPr lang="en-US" altLang="ko-KR" dirty="0"/>
                  <a:t>Gutenberg-Richter Relation</a:t>
                </a:r>
              </a:p>
              <a:p>
                <a:pPr lvl="2"/>
                <a14:m>
                  <m:oMath xmlns:m="http://schemas.openxmlformats.org/officeDocument/2006/math">
                    <m:func>
                      <m:func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func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𝑏𝑚</m:t>
                    </m:r>
                  </m:oMath>
                </a14:m>
                <a:r>
                  <a:rPr lang="en-US" altLang="ko-KR" dirty="0"/>
                  <a:t> →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𝑏𝑚</m:t>
                        </m:r>
                      </m:sup>
                    </m:sSup>
                  </m:oMath>
                </a14:m>
                <a:endParaRPr lang="en-US" altLang="ko-KR" dirty="0"/>
              </a:p>
              <a:p>
                <a:pPr lvl="2"/>
                <a:r>
                  <a:rPr lang="en-US" altLang="ko-KR" dirty="0"/>
                  <a:t>For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ko-KR" dirty="0"/>
                  <a:t>,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𝛽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endParaRPr lang="en-US" altLang="ko-KR" dirty="0"/>
              </a:p>
              <a:p>
                <a:pPr lvl="3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𝑏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sup>
                    </m:sSup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𝛽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sup>
                    </m:sSup>
                  </m:oMath>
                </a14:m>
                <a:r>
                  <a:rPr lang="en-US" altLang="ko-KR" dirty="0"/>
                  <a:t>,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𝑎</m:t>
                    </m:r>
                    <m:func>
                      <m:func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</m:func>
                  </m:oMath>
                </a14:m>
                <a:r>
                  <a:rPr lang="en-US" altLang="ko-KR" dirty="0"/>
                  <a:t>, and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𝑏</m:t>
                    </m:r>
                    <m:func>
                      <m:func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</m:func>
                  </m:oMath>
                </a14:m>
                <a:endParaRPr lang="en-US" altLang="ko-KR" dirty="0"/>
              </a:p>
              <a:p>
                <a:pPr lvl="1"/>
                <a:r>
                  <a:rPr lang="en-US" altLang="ko-KR" dirty="0"/>
                  <a:t>Derivation of PDF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→∞</m:t>
                    </m:r>
                  </m:oMath>
                </a14:m>
                <a:endParaRPr lang="en-US" altLang="ko-KR" dirty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</a:rPr>
                      <m:t>𝑑𝑚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d>
                          <m:dPr>
                            <m:begChr m:val="["/>
                            <m:endChr m:val="]"/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𝑑𝑁</m:t>
                            </m:r>
                            <m:d>
                              <m:d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</m:d>
                          </m:e>
                        </m:d>
                      </m:num>
                      <m:den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</m:sSup>
                        <m:f>
                          <m:f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𝑑𝑁</m:t>
                            </m:r>
                            <m:d>
                              <m:d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</m:d>
                          </m:num>
                          <m:den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𝑑𝑚</m:t>
                            </m:r>
                          </m:den>
                        </m:f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𝑑𝑚</m:t>
                        </m:r>
                      </m:num>
                      <m:den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′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𝛽</m:t>
                    </m:r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𝛽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altLang="ko-KR" i="1">
                        <a:latin typeface="Cambria Math" panose="02040503050406030204" pitchFamily="18" charset="0"/>
                      </a:rPr>
                      <m:t>𝑑𝑚</m:t>
                    </m:r>
                  </m:oMath>
                </a14:m>
                <a:endParaRPr lang="en-US" altLang="ko-KR" dirty="0"/>
              </a:p>
              <a:p>
                <a:pPr lvl="2"/>
                <a:r>
                  <a:rPr lang="en-US" altLang="ko-KR" dirty="0"/>
                  <a:t>Normalization:</a:t>
                </a:r>
              </a:p>
              <a:p>
                <a:pPr lvl="3"/>
                <a14:m>
                  <m:oMath xmlns:m="http://schemas.openxmlformats.org/officeDocument/2006/math">
                    <m:nary>
                      <m:naryPr>
                        <m:ctrlPr>
                          <a:rPr lang="ko-KR" alt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b>
                        </m:sSub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</m:d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𝑑𝑚</m:t>
                        </m:r>
                      </m:e>
                    </m:nary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ko-KR" altLang="en-US" i="1">
                        <a:latin typeface="Cambria Math" panose="02040503050406030204" pitchFamily="18" charset="0"/>
                      </a:rPr>
                      <m:t>𝛽</m:t>
                    </m:r>
                    <m:nary>
                      <m:naryPr>
                        <m:ctrlPr>
                          <a:rPr lang="ko-KR" alt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𝛽</m:t>
                            </m:r>
                            <m:d>
                              <m:d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d>
                          </m:sup>
                        </m:s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𝑑𝑚</m:t>
                        </m:r>
                      </m:e>
                    </m:nary>
                    <m:r>
                      <a:rPr lang="en-US" altLang="ko-KR" i="1">
                        <a:latin typeface="Cambria Math" panose="02040503050406030204" pitchFamily="18" charset="0"/>
                      </a:rPr>
                      <m:t>=−</m:t>
                    </m:r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ko-KR" altLang="en-US" i="1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  <m:d>
                                  <m:d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e>
                                      <m:sub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e>
                                </m:d>
                              </m:sup>
                            </m:sSup>
                          </m:e>
                        </m:d>
                      </m:e>
                      <m:sub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</m:sSubSup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ko-KR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altLang="ko-KR" dirty="0"/>
              </a:p>
              <a:p>
                <a:pPr lvl="2"/>
                <a:r>
                  <a:rPr lang="en-US" altLang="ko-KR" dirty="0"/>
                  <a:t>PDF: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,  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  <m:d>
                                    <m:d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d>
                                </m:sup>
                              </m:sSup>
                            </m:e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,  </m:t>
                              </m:r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altLang="ko-KR" dirty="0"/>
              </a:p>
              <a:p>
                <a:pPr lvl="2"/>
                <a:r>
                  <a:rPr lang="en-US" altLang="ko-KR" dirty="0"/>
                  <a:t>CDF: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,  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  <m:d>
                                    <m:d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d>
                                </m:sup>
                              </m:sSup>
                            </m:e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,  </m:t>
                              </m:r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3D6CEABB-2FB1-4D7E-80B4-389DC3AAA1C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692696"/>
                <a:ext cx="8229600" cy="5400600"/>
              </a:xfrm>
              <a:blipFill>
                <a:blip r:embed="rId2"/>
                <a:stretch>
                  <a:fillRect l="-1333" t="-169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626342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5065DB5D-2156-4815-B1FB-75A511A8551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buClr>
                    <a:schemeClr val="bg1">
                      <a:lumMod val="65000"/>
                    </a:schemeClr>
                  </a:buClr>
                </a:pPr>
                <a:r>
                  <a:rPr lang="en-US" altLang="ko-KR" dirty="0">
                    <a:solidFill>
                      <a:schemeClr val="bg1">
                        <a:lumMod val="65000"/>
                      </a:schemeClr>
                    </a:solidFill>
                  </a:rPr>
                  <a:t>Exponential Model (continued)</a:t>
                </a:r>
              </a:p>
              <a:p>
                <a:pPr lvl="1"/>
                <a:endParaRPr lang="en-US" altLang="ko-KR" sz="400" dirty="0"/>
              </a:p>
              <a:p>
                <a:pPr lvl="1"/>
                <a:r>
                  <a:rPr lang="en-US" altLang="ko-KR" dirty="0"/>
                  <a:t>Introducing the magnitude upper bound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endParaRPr lang="en-US" altLang="ko-KR" dirty="0"/>
              </a:p>
              <a:p>
                <a:pPr lvl="2"/>
                <a14:m>
                  <m:oMath xmlns:m="http://schemas.openxmlformats.org/officeDocument/2006/math">
                    <m:r>
                      <a:rPr lang="en-US" altLang="ko-KR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1=</m:t>
                    </m:r>
                    <m:r>
                      <a:rPr lang="en-US" altLang="ko-KR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d>
                      <m:dPr>
                        <m:begChr m:val="["/>
                        <m:endChr m:val="]"/>
                        <m:ctrlPr>
                          <a:rPr lang="en-US" altLang="ko-KR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ko-KR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b>
                        </m:sSub>
                        <m:d>
                          <m:dPr>
                            <m:ctrlPr>
                              <a:rPr lang="en-US" altLang="ko-KR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𝑚𝑎𝑥</m:t>
                                </m:r>
                              </m:sub>
                            </m:sSub>
                          </m:e>
                        </m:d>
                        <m:r>
                          <a:rPr lang="en-US" altLang="ko-KR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ko-KR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ko-KR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b>
                        </m:sSub>
                        <m:r>
                          <a:rPr lang="en-US" altLang="ko-KR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ko-KR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ko-KR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ko-KR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US" altLang="ko-KR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d>
                      <m:dPr>
                        <m:begChr m:val="["/>
                        <m:endChr m:val="]"/>
                        <m:ctrlPr>
                          <a:rPr lang="en-US" altLang="ko-KR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sSup>
                          <m:sSupPr>
                            <m:ctrlPr>
                              <a:rPr lang="en-US" altLang="ko-KR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ko-KR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ko-KR" alt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  <m:r>
                              <a:rPr lang="en-US" altLang="ko-KR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altLang="ko-KR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altLang="ko-KR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𝑚𝑎𝑥</m:t>
                                </m:r>
                              </m:sub>
                            </m:sSub>
                            <m:r>
                              <a:rPr lang="en-US" altLang="ko-KR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ko-KR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altLang="ko-KR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e>
                    </m:d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or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p>
                              <m:sSup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ko-KR" altLang="en-US" i="1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𝑚𝑎𝑥</m:t>
                                    </m:r>
                                  </m:sub>
                                </m:s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altLang="ko-KR" dirty="0"/>
              </a:p>
              <a:p>
                <a:pPr lvl="2"/>
                <a:endParaRPr lang="en-US" altLang="ko-KR" sz="600" dirty="0"/>
              </a:p>
              <a:p>
                <a:pPr lvl="2"/>
                <a:r>
                  <a:rPr lang="en-US" altLang="ko-KR" dirty="0"/>
                  <a:t>PDF: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f>
                                <m:fPr>
                                  <m:ctrlPr>
                                    <a:rPr lang="en-US" altLang="ko-K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ko-KR" altLang="en-US" i="1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ko-KR" altLang="en-US" i="1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  <m:d>
                                        <m:dPr>
                                          <m:ctrlP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  <m:t>𝑚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sup>
                                  </m:sSup>
                                </m:num>
                                <m:den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sSup>
                                    <m:sSup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ko-KR" altLang="en-US" i="1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𝑚𝑎𝑥</m:t>
                                          </m:r>
                                        </m:sub>
                                      </m:sSub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,  </m:t>
                              </m:r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altLang="ko-KR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𝑚𝑎𝑥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𝑚𝑎𝑥</m:t>
                                  </m:r>
                                </m:sub>
                              </m:s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altLang="ko-KR" dirty="0"/>
              </a:p>
              <a:p>
                <a:pPr lvl="2"/>
                <a:endParaRPr lang="en-US" altLang="ko-KR" sz="600" dirty="0"/>
              </a:p>
              <a:p>
                <a:pPr lvl="2"/>
                <a:r>
                  <a:rPr lang="en-US" altLang="ko-KR" dirty="0"/>
                  <a:t>CDF: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f>
                                <m:f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ko-KR" altLang="en-US" i="1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  <m:d>
                                        <m:dPr>
                                          <m:ctrlP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  <m:t>𝑚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sup>
                                  </m:sSup>
                                </m:num>
                                <m:den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sSup>
                                    <m:sSup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ko-KR" altLang="en-US" i="1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𝑚𝑎𝑥</m:t>
                                          </m:r>
                                        </m:sub>
                                      </m:sSub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,  </m:t>
                              </m:r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𝑚𝑎𝑥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𝑚𝑎𝑥</m:t>
                                  </m:r>
                                </m:sub>
                              </m:s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5065DB5D-2156-4815-B1FB-75A511A855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33" t="-15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226545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CF0911-CC8F-49F0-97D7-853CA55E2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76872"/>
            <a:ext cx="8229600" cy="2016224"/>
          </a:xfrm>
          <a:gradFill>
            <a:gsLst>
              <a:gs pos="0">
                <a:srgbClr val="5B81EB"/>
              </a:gs>
              <a:gs pos="100000">
                <a:schemeClr val="accent1">
                  <a:lumMod val="45000"/>
                  <a:lumOff val="55000"/>
                </a:schemeClr>
              </a:gs>
              <a:gs pos="54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anchor="ctr"/>
          <a:lstStyle/>
          <a:p>
            <a:r>
              <a:rPr lang="en-US" altLang="ko-KR" sz="3600" dirty="0">
                <a:solidFill>
                  <a:schemeClr val="accent6">
                    <a:lumMod val="50000"/>
                  </a:schemeClr>
                </a:solidFill>
              </a:rPr>
              <a:t>Chapter 5</a:t>
            </a:r>
            <a:br>
              <a:rPr lang="en-US" altLang="ko-KR" sz="3600" dirty="0">
                <a:solidFill>
                  <a:schemeClr val="accent6">
                    <a:lumMod val="50000"/>
                  </a:schemeClr>
                </a:solidFill>
              </a:rPr>
            </a:br>
            <a:r>
              <a:rPr lang="en-US" altLang="ko-KR" sz="3600" dirty="0">
                <a:solidFill>
                  <a:schemeClr val="accent6">
                    <a:lumMod val="50000"/>
                  </a:schemeClr>
                </a:solidFill>
              </a:rPr>
              <a:t>Earthquake Catalog</a:t>
            </a:r>
            <a:endParaRPr lang="ko-KR" altLang="en-US" sz="36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47355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08154CB2-7480-4DB5-8F13-C9C0D5D7E49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ko-KR" dirty="0"/>
                  <a:t>Characteristic Earthquake Model</a:t>
                </a:r>
              </a:p>
              <a:p>
                <a:pPr lvl="1"/>
                <a:endParaRPr lang="en-US" altLang="ko-KR" sz="400" dirty="0"/>
              </a:p>
              <a:p>
                <a:pPr lvl="1"/>
                <a:r>
                  <a:rPr lang="en-US" altLang="ko-KR" dirty="0"/>
                  <a:t>Schwartz and Coppersmith (1984)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1/2</m:t>
                    </m:r>
                  </m:oMath>
                </a14:m>
                <a:r>
                  <a:rPr lang="en-US" altLang="ko-KR" dirty="0"/>
                  <a:t>,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sup>
                    </m:sSup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−∆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endParaRPr lang="en-US" altLang="ko-KR" dirty="0"/>
              </a:p>
              <a:p>
                <a:pPr lvl="2"/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̇"/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</m:acc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p>
                    </m:sSup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̇"/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acc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p>
                        </m:sSup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̇"/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acc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−1)</m:t>
                    </m:r>
                  </m:oMath>
                </a14:m>
                <a:r>
                  <a:rPr lang="en-US" altLang="ko-KR" dirty="0"/>
                  <a:t> ←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′=1</m:t>
                    </m:r>
                  </m:oMath>
                </a14:m>
                <a:endParaRPr lang="en-US" altLang="ko-KR" sz="400" dirty="0">
                  <a:solidFill>
                    <a:srgbClr val="C00000"/>
                  </a:solidFill>
                </a:endParaRPr>
              </a:p>
              <a:p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08154CB2-7480-4DB5-8F13-C9C0D5D7E49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33" t="-15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_x438044576" descr="EMB000005ec1339">
            <a:extLst>
              <a:ext uri="{FF2B5EF4-FFF2-40B4-BE49-F238E27FC236}">
                <a16:creationId xmlns:a16="http://schemas.microsoft.com/office/drawing/2014/main" id="{69737E2E-0C58-44B9-B6FF-54340CA602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752353"/>
            <a:ext cx="3200400" cy="3121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2937C51C-568B-43EC-B63C-F0E3A331B871}"/>
              </a:ext>
            </a:extLst>
          </p:cNvPr>
          <p:cNvGrpSpPr/>
          <p:nvPr/>
        </p:nvGrpSpPr>
        <p:grpSpPr>
          <a:xfrm>
            <a:off x="4401815" y="2608337"/>
            <a:ext cx="4346649" cy="3484959"/>
            <a:chOff x="4401815" y="2608337"/>
            <a:chExt cx="4346649" cy="3484959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CD352233-C961-45F3-B2B1-CD61B4E9CD2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01815" y="2608337"/>
              <a:ext cx="4346649" cy="3484959"/>
            </a:xfrm>
            <a:prstGeom prst="rect">
              <a:avLst/>
            </a:prstGeom>
          </p:spPr>
        </p:pic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29DD4192-D58C-4F7A-B817-4C8659FAE048}"/>
                </a:ext>
              </a:extLst>
            </p:cNvPr>
            <p:cNvCxnSpPr>
              <a:cxnSpLocks/>
            </p:cNvCxnSpPr>
            <p:nvPr/>
          </p:nvCxnSpPr>
          <p:spPr bwMode="auto">
            <a:xfrm rot="10800000" flipH="1">
              <a:off x="6363056" y="4617703"/>
              <a:ext cx="1152128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FF0000"/>
              </a:solidFill>
              <a:prstDash val="dash"/>
              <a:round/>
              <a:headEnd type="triangl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BA9B1364-ECDF-4522-BCC8-D43F7C70C5F8}"/>
                </a:ext>
              </a:extLst>
            </p:cNvPr>
            <p:cNvCxnSpPr>
              <a:cxnSpLocks/>
            </p:cNvCxnSpPr>
            <p:nvPr/>
          </p:nvCxnSpPr>
          <p:spPr bwMode="auto">
            <a:xfrm rot="10800000">
              <a:off x="6363056" y="4617703"/>
              <a:ext cx="0" cy="854952"/>
            </a:xfrm>
            <a:prstGeom prst="line">
              <a:avLst/>
            </a:prstGeom>
            <a:solidFill>
              <a:schemeClr val="accent1"/>
            </a:solidFill>
            <a:ln w="15875" cap="flat" cmpd="sng" algn="ctr">
              <a:solidFill>
                <a:srgbClr val="FF0000"/>
              </a:solidFill>
              <a:prstDash val="dash"/>
              <a:round/>
              <a:headEnd type="triangl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1971617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12D500E3-FE02-446D-90A7-D91ECEC3A40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332657"/>
                <a:ext cx="8579296" cy="6058592"/>
              </a:xfrm>
            </p:spPr>
            <p:txBody>
              <a:bodyPr/>
              <a:lstStyle/>
              <a:p>
                <a:pPr>
                  <a:buClr>
                    <a:schemeClr val="bg2"/>
                  </a:buClr>
                </a:pPr>
                <a:r>
                  <a:rPr lang="en-US" altLang="ko-KR" dirty="0">
                    <a:solidFill>
                      <a:schemeClr val="bg2"/>
                    </a:solidFill>
                  </a:rPr>
                  <a:t>Characteristic Earthquake Model (continued)</a:t>
                </a:r>
              </a:p>
              <a:p>
                <a:endParaRPr lang="en-US" altLang="ko-KR" sz="400" dirty="0"/>
              </a:p>
              <a:p>
                <a:pPr lvl="1"/>
                <a:r>
                  <a:rPr lang="en-US" altLang="ko-KR" sz="1800" dirty="0"/>
                  <a:t>PDF: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8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ko-KR" sz="1800" i="1"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  <m:d>
                      <m:dPr>
                        <m:ctrlPr>
                          <a:rPr lang="en-US" altLang="ko-KR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8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US" altLang="ko-KR" sz="18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altLang="ko-KR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18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en-US" altLang="ko-KR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ko-KR" sz="18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p>
                                  <m:r>
                                    <a:rPr lang="en-US" altLang="ko-KR" sz="180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ko-KR" altLang="en-US" sz="1800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sSup>
                                <m:sSupPr>
                                  <m:ctrlPr>
                                    <a:rPr lang="en-US" altLang="ko-KR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8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altLang="ko-KR" sz="18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ko-KR" altLang="en-US" sz="1800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  <m:d>
                                    <m:dPr>
                                      <m:ctrlPr>
                                        <a:rPr lang="en-US" altLang="ko-KR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1800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  <m:r>
                                        <a:rPr lang="en-US" altLang="ko-KR" sz="18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p>
                                        <m:sSupPr>
                                          <m:ctrlPr>
                                            <a:rPr lang="en-US" altLang="ko-KR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ko-KR" sz="1800" i="1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  <m:sup>
                                          <m:r>
                                            <a:rPr lang="en-US" altLang="ko-KR" sz="18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p>
                                      </m:sSup>
                                    </m:e>
                                  </m:d>
                                </m:sup>
                              </m:sSup>
                              <m:r>
                                <a:rPr lang="en-US" altLang="ko-KR" sz="18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US" altLang="ko-KR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8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p>
                                  <m:r>
                                    <a:rPr lang="en-US" altLang="ko-KR" sz="18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p>
                              </m:sSup>
                              <m:r>
                                <a:rPr lang="en-US" altLang="ko-KR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altLang="ko-KR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altLang="ko-KR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  <m:sSup>
                                <m:sSupPr>
                                  <m:ctrlPr>
                                    <a:rPr lang="en-US" altLang="ko-KR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8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p>
                                  <m:r>
                                    <a:rPr lang="en-US" altLang="ko-KR" sz="1800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sup>
                              </m:sSup>
                              <m:r>
                                <a:rPr lang="en-US" altLang="ko-KR" sz="1800" i="1">
                                  <a:latin typeface="Cambria Math" panose="02040503050406030204" pitchFamily="18" charset="0"/>
                                </a:rPr>
                                <m:t>−1/2</m:t>
                              </m:r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lang="en-US" altLang="ko-KR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ko-KR" sz="18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p>
                                  <m:r>
                                    <a:rPr lang="en-US" altLang="ko-KR" sz="180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ko-KR" altLang="en-US" sz="1800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sSup>
                                <m:sSupPr>
                                  <m:ctrlPr>
                                    <a:rPr lang="en-US" altLang="ko-KR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8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altLang="ko-KR" sz="18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ko-KR" altLang="en-US" sz="1800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  <m:d>
                                    <m:dPr>
                                      <m:ctrlPr>
                                        <a:rPr lang="en-US" altLang="ko-KR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altLang="ko-KR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ko-KR" sz="1800" i="1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  <m:sup>
                                          <m:r>
                                            <a:rPr lang="en-US" altLang="ko-KR" sz="1800" i="1"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sup>
                                      </m:sSup>
                                      <m:r>
                                        <a:rPr lang="en-US" altLang="ko-KR" sz="18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p>
                                        <m:sSupPr>
                                          <m:ctrlPr>
                                            <a:rPr lang="en-US" altLang="ko-KR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ko-KR" sz="1800" i="1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  <m:sup>
                                          <m:r>
                                            <a:rPr lang="en-US" altLang="ko-KR" sz="18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p>
                                      </m:sSup>
                                      <m:r>
                                        <a:rPr lang="en-US" altLang="ko-KR" sz="1800" i="1">
                                          <a:latin typeface="Cambria Math" panose="02040503050406030204" pitchFamily="18" charset="0"/>
                                        </a:rPr>
                                        <m:t>−3/2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en-US" altLang="ko-KR" sz="18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US" altLang="ko-KR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8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p>
                                  <m:r>
                                    <a:rPr lang="en-US" altLang="ko-KR" sz="1800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sup>
                              </m:sSup>
                              <m:r>
                                <a:rPr lang="en-US" altLang="ko-KR" sz="1800" b="0" i="1" smtClean="0">
                                  <a:latin typeface="Cambria Math" panose="02040503050406030204" pitchFamily="18" charset="0"/>
                                </a:rPr>
                                <m:t>−1/2</m:t>
                              </m:r>
                              <m:r>
                                <a:rPr lang="en-US" altLang="ko-KR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altLang="ko-KR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altLang="ko-KR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  <m:sSup>
                                <m:sSupPr>
                                  <m:ctrlPr>
                                    <a:rPr lang="en-US" altLang="ko-KR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8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p>
                                  <m:r>
                                    <a:rPr lang="en-US" altLang="ko-KR" sz="1800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r>
                                <a:rPr lang="en-US" altLang="ko-KR" sz="1800" i="1">
                                  <a:latin typeface="Cambria Math" panose="02040503050406030204" pitchFamily="18" charset="0"/>
                                </a:rPr>
                                <m:t>0,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altLang="ko-KR" sz="1800">
                                  <a:latin typeface="Cambria Math" panose="02040503050406030204" pitchFamily="18" charset="0"/>
                                </a:rPr>
                                <m:t>otherwise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altLang="ko-KR" sz="1800" dirty="0">
                  <a:solidFill>
                    <a:srgbClr val="006600"/>
                  </a:solidFill>
                </a:endParaRPr>
              </a:p>
              <a:p>
                <a:pPr marL="642938" lvl="2" indent="0">
                  <a:buNone/>
                </a:pPr>
                <a:endParaRPr lang="en-US" altLang="ko-KR" sz="1600" dirty="0">
                  <a:solidFill>
                    <a:srgbClr val="006600"/>
                  </a:solidFill>
                </a:endParaRPr>
              </a:p>
              <a:p>
                <a:pPr marL="266700" lvl="1" indent="0">
                  <a:buNone/>
                </a:pPr>
                <a:r>
                  <a:rPr lang="en-US" altLang="ko-KR" sz="1800" dirty="0">
                    <a:solidFill>
                      <a:srgbClr val="006600"/>
                    </a:solidFill>
                  </a:rPr>
                  <a:t>     </a:t>
                </a:r>
                <a:r>
                  <a:rPr lang="en-US" altLang="ko-KR" sz="1800" dirty="0">
                    <a:solidFill>
                      <a:schemeClr val="tx1"/>
                    </a:solidFill>
                  </a:rPr>
                  <a:t>where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ko-KR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ko-KR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(1+</m:t>
                            </m:r>
                            <m:r>
                              <a:rPr lang="en-US" altLang="ko-KR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  <m:r>
                              <a:rPr lang="en-US" altLang="ko-KR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  <m:d>
                              <m:d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sSup>
                                  <m:sSupPr>
                                    <m:ctrlPr>
                                      <a:rPr lang="en-US" altLang="ko-KR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R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altLang="ko-KR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ko-KR" altLang="en-US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  <m:d>
                                      <m:dPr>
                                        <m:ctrlPr>
                                          <a:rPr lang="en-US" altLang="ko-KR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p>
                                          <m:sSupPr>
                                            <m:ctrlPr>
                                              <a:rPr lang="en-US" altLang="ko-KR" sz="18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ko-KR" sz="18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𝑚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ko-KR" sz="18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𝑢</m:t>
                                            </m:r>
                                          </m:sup>
                                        </m:sSup>
                                        <m:r>
                                          <a:rPr lang="en-US" altLang="ko-KR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p>
                                          <m:sSupPr>
                                            <m:ctrlPr>
                                              <a:rPr lang="en-US" altLang="ko-KR" sz="18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ko-KR" sz="18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𝑚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ko-KR" sz="18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sup>
                                        </m:sSup>
                                        <m:r>
                                          <a:rPr lang="en-US" altLang="ko-KR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−1/2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d>
                          </m:e>
                        </m:d>
                      </m:e>
                      <m:sup>
                        <m: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altLang="ko-KR" sz="1800" dirty="0">
                    <a:solidFill>
                      <a:schemeClr val="tx1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US" altLang="ko-KR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ko-KR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f>
                      <m:fPr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ko-KR" alt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  <m:sSup>
                          <m:sSupPr>
                            <m:ctrlPr>
                              <a:rPr lang="en-US" altLang="ko-KR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ko-KR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ko-KR" alt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  <m:d>
                              <m:d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altLang="ko-KR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R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p>
                                    <m:r>
                                      <a:rPr lang="en-US" altLang="ko-KR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sup>
                                </m:sSup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US" altLang="ko-KR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R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p>
                                    <m:r>
                                      <a:rPr lang="en-US" altLang="ko-KR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</m:sSup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−3/2</m:t>
                                </m:r>
                              </m:e>
                            </m:d>
                          </m:sup>
                        </m:sSup>
                      </m:num>
                      <m:den>
                        <m: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sSup>
                          <m:sSupPr>
                            <m:ctrlPr>
                              <a:rPr lang="en-US" altLang="ko-KR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ko-KR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ko-KR" alt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  <m:d>
                              <m:dPr>
                                <m:ctrlP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altLang="ko-KR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R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p>
                                    <m:r>
                                      <a:rPr lang="en-US" altLang="ko-KR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sup>
                                </m:sSup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US" altLang="ko-KR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R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p>
                                    <m:r>
                                      <a:rPr lang="en-US" altLang="ko-KR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</m:sSup>
                                <m:r>
                                  <a:rPr lang="en-US" altLang="ko-KR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−1/2</m:t>
                                </m:r>
                              </m:e>
                            </m:d>
                          </m:sup>
                        </m:sSup>
                      </m:den>
                    </m:f>
                  </m:oMath>
                </a14:m>
                <a:endParaRPr lang="en-US" altLang="ko-KR" sz="1800" dirty="0"/>
              </a:p>
              <a:p>
                <a:pPr marL="627063" lvl="2" indent="0">
                  <a:buNone/>
                </a:pPr>
                <a:endParaRPr lang="en-US" altLang="ko-KR" sz="1600" dirty="0"/>
              </a:p>
              <a:p>
                <a:pPr lvl="1">
                  <a:buClr>
                    <a:srgbClr val="006600"/>
                  </a:buClr>
                </a:pPr>
                <a:r>
                  <a:rPr lang="en-US" altLang="ko-KR" sz="1800" dirty="0">
                    <a:solidFill>
                      <a:srgbClr val="006600"/>
                    </a:solidFill>
                  </a:rPr>
                  <a:t>Task: Derive the following formula</a:t>
                </a:r>
              </a:p>
              <a:p>
                <a:pPr lvl="2"/>
                <a:endParaRPr lang="en-US" altLang="ko-KR" sz="1600" dirty="0">
                  <a:solidFill>
                    <a:srgbClr val="006600"/>
                  </a:solidFill>
                </a:endParaRPr>
              </a:p>
              <a:p>
                <a:pPr marL="282575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6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b="0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ko-KR" sz="16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  <m:d>
                        <m:dPr>
                          <m:ctrlPr>
                            <a:rPr lang="en-US" altLang="ko-KR" sz="16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6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r>
                        <a:rPr lang="en-US" altLang="ko-KR" sz="1600" i="1">
                          <a:solidFill>
                            <a:srgbClr val="0066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1600" i="1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16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en-US" altLang="ko-KR" sz="160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ko-KR" sz="160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p>
                                    <m:r>
                                      <a:rPr lang="en-US" altLang="ko-KR" sz="160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altLang="ko-KR" sz="1600" i="1" smtClean="0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R" sz="1600" b="0" i="1" smtClean="0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sSup>
                                      <m:sSupPr>
                                        <m:ctrlPr>
                                          <a:rPr lang="en-US" altLang="ko-KR" sz="1600" i="1">
                                            <a:solidFill>
                                              <a:srgbClr val="0066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ko-KR" sz="1600" i="1">
                                            <a:solidFill>
                                              <a:srgbClr val="0066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r>
                                          <a:rPr lang="en-US" altLang="ko-KR" sz="1600" i="1">
                                            <a:solidFill>
                                              <a:srgbClr val="0066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ko-KR" altLang="en-US" sz="1600" i="1">
                                            <a:solidFill>
                                              <a:srgbClr val="0066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𝛽</m:t>
                                        </m:r>
                                        <m:d>
                                          <m:dPr>
                                            <m:ctrlPr>
                                              <a:rPr lang="en-US" altLang="ko-KR" sz="1600" i="1">
                                                <a:solidFill>
                                                  <a:srgbClr val="0066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ko-KR" sz="1600" i="1">
                                                <a:solidFill>
                                                  <a:srgbClr val="0066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𝑚</m:t>
                                            </m:r>
                                            <m:r>
                                              <a:rPr lang="en-US" altLang="ko-KR" sz="1600" i="1">
                                                <a:solidFill>
                                                  <a:srgbClr val="0066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sSup>
                                              <m:sSupPr>
                                                <m:ctrlPr>
                                                  <a:rPr lang="en-US" altLang="ko-KR" sz="1600" i="1">
                                                    <a:solidFill>
                                                      <a:srgbClr val="0066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US" altLang="ko-KR" sz="1600" i="1">
                                                    <a:solidFill>
                                                      <a:srgbClr val="0066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𝑚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en-US" altLang="ko-KR" sz="1600" i="1">
                                                    <a:solidFill>
                                                      <a:srgbClr val="0066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0</m:t>
                                                </m:r>
                                              </m:sup>
                                            </m:sSup>
                                          </m:e>
                                        </m:d>
                                      </m:sup>
                                    </m:sSup>
                                  </m:e>
                                </m:d>
                                <m:r>
                                  <a:rPr lang="en-US" altLang="ko-KR" sz="160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altLang="ko-KR" sz="160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R" sz="160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p>
                                    <m:r>
                                      <a:rPr lang="en-US" altLang="ko-KR" sz="160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</m:sSup>
                                <m:r>
                                  <a:rPr lang="en-US" altLang="ko-KR" sz="160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en-US" altLang="ko-KR" sz="160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US" altLang="ko-KR" sz="160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≤</m:t>
                                </m:r>
                                <m:sSup>
                                  <m:sSupPr>
                                    <m:ctrlPr>
                                      <a:rPr lang="en-US" altLang="ko-KR" sz="160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R" sz="160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p>
                                    <m:r>
                                      <a:rPr lang="en-US" altLang="ko-KR" sz="160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sup>
                                </m:sSup>
                                <m:r>
                                  <a:rPr lang="en-US" altLang="ko-KR" sz="160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−1/2</m:t>
                                </m:r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US" altLang="ko-KR" sz="160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ko-KR" sz="160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p>
                                    <m:r>
                                      <a:rPr lang="en-US" altLang="ko-KR" sz="160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altLang="ko-KR" sz="1600" i="1" smtClean="0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R" sz="1600" b="0" i="1" smtClean="0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sSup>
                                      <m:sSupPr>
                                        <m:ctrlPr>
                                          <a:rPr lang="en-US" altLang="ko-KR" sz="1600" i="1">
                                            <a:solidFill>
                                              <a:srgbClr val="0066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ko-KR" sz="1600" i="1">
                                            <a:solidFill>
                                              <a:srgbClr val="0066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r>
                                          <a:rPr lang="en-US" altLang="ko-KR" sz="1600" i="1">
                                            <a:solidFill>
                                              <a:srgbClr val="0066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ko-KR" altLang="en-US" sz="1600" i="1">
                                            <a:solidFill>
                                              <a:srgbClr val="0066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𝛽</m:t>
                                        </m:r>
                                        <m:d>
                                          <m:dPr>
                                            <m:ctrlPr>
                                              <a:rPr lang="en-US" altLang="ko-KR" sz="1600" i="1">
                                                <a:solidFill>
                                                  <a:srgbClr val="0066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p>
                                              <m:sSupPr>
                                                <m:ctrlPr>
                                                  <a:rPr lang="en-US" altLang="ko-KR" sz="1600" i="1">
                                                    <a:solidFill>
                                                      <a:srgbClr val="0066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US" altLang="ko-KR" sz="1600" i="1">
                                                    <a:solidFill>
                                                      <a:srgbClr val="0066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𝑚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en-US" altLang="ko-KR" sz="1600" i="1">
                                                    <a:solidFill>
                                                      <a:srgbClr val="0066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𝑢</m:t>
                                                </m:r>
                                              </m:sup>
                                            </m:sSup>
                                            <m:r>
                                              <a:rPr lang="en-US" altLang="ko-KR" sz="1600" i="1">
                                                <a:solidFill>
                                                  <a:srgbClr val="0066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sSup>
                                              <m:sSupPr>
                                                <m:ctrlPr>
                                                  <a:rPr lang="en-US" altLang="ko-KR" sz="1600" i="1">
                                                    <a:solidFill>
                                                      <a:srgbClr val="0066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US" altLang="ko-KR" sz="1600" i="1">
                                                    <a:solidFill>
                                                      <a:srgbClr val="0066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𝑚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en-US" altLang="ko-KR" sz="1600" i="1">
                                                    <a:solidFill>
                                                      <a:srgbClr val="0066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0</m:t>
                                                </m:r>
                                              </m:sup>
                                            </m:sSup>
                                            <m:r>
                                              <a:rPr lang="en-US" altLang="ko-KR" sz="1600" i="1">
                                                <a:solidFill>
                                                  <a:srgbClr val="0066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f>
                                              <m:fPr>
                                                <m:ctrlPr>
                                                  <a:rPr lang="en-US" altLang="ko-KR" sz="1600" i="1">
                                                    <a:solidFill>
                                                      <a:srgbClr val="0066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Pr>
                                              <m:num>
                                                <m:r>
                                                  <a:rPr lang="en-US" altLang="ko-KR" sz="1600" b="0" i="1" smtClean="0">
                                                    <a:solidFill>
                                                      <a:srgbClr val="0066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num>
                                              <m:den>
                                                <m:r>
                                                  <a:rPr lang="en-US" altLang="ko-KR" sz="1600" i="1">
                                                    <a:solidFill>
                                                      <a:srgbClr val="0066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den>
                                            </m:f>
                                          </m:e>
                                        </m:d>
                                      </m:sup>
                                    </m:sSup>
                                    <m:r>
                                      <a:rPr lang="en-US" altLang="ko-KR" sz="1600" b="0" i="1" smtClean="0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ko-KR" altLang="en-US" sz="160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  <m:sSup>
                                      <m:sSupPr>
                                        <m:ctrlPr>
                                          <a:rPr lang="en-US" altLang="ko-KR" sz="1600" i="1">
                                            <a:solidFill>
                                              <a:srgbClr val="0066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ko-KR" sz="1600" i="1">
                                            <a:solidFill>
                                              <a:srgbClr val="0066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r>
                                          <a:rPr lang="en-US" altLang="ko-KR" sz="1600" i="1">
                                            <a:solidFill>
                                              <a:srgbClr val="0066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ko-KR" altLang="en-US" sz="1600" i="1">
                                            <a:solidFill>
                                              <a:srgbClr val="0066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𝛽</m:t>
                                        </m:r>
                                        <m:d>
                                          <m:dPr>
                                            <m:ctrlPr>
                                              <a:rPr lang="en-US" altLang="ko-KR" sz="1600" i="1">
                                                <a:solidFill>
                                                  <a:srgbClr val="0066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p>
                                              <m:sSupPr>
                                                <m:ctrlPr>
                                                  <a:rPr lang="en-US" altLang="ko-KR" sz="1600" i="1">
                                                    <a:solidFill>
                                                      <a:srgbClr val="0066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US" altLang="ko-KR" sz="1600" i="1">
                                                    <a:solidFill>
                                                      <a:srgbClr val="0066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𝑚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en-US" altLang="ko-KR" sz="1600" i="1">
                                                    <a:solidFill>
                                                      <a:srgbClr val="0066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𝑢</m:t>
                                                </m:r>
                                              </m:sup>
                                            </m:sSup>
                                            <m:r>
                                              <a:rPr lang="en-US" altLang="ko-KR" sz="1600" i="1">
                                                <a:solidFill>
                                                  <a:srgbClr val="0066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sSup>
                                              <m:sSupPr>
                                                <m:ctrlPr>
                                                  <a:rPr lang="en-US" altLang="ko-KR" sz="1600" i="1">
                                                    <a:solidFill>
                                                      <a:srgbClr val="0066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US" altLang="ko-KR" sz="1600" i="1">
                                                    <a:solidFill>
                                                      <a:srgbClr val="0066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𝑚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en-US" altLang="ko-KR" sz="1600" i="1">
                                                    <a:solidFill>
                                                      <a:srgbClr val="0066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0</m:t>
                                                </m:r>
                                              </m:sup>
                                            </m:sSup>
                                            <m:r>
                                              <a:rPr lang="en-US" altLang="ko-KR" sz="1600" i="1">
                                                <a:solidFill>
                                                  <a:srgbClr val="0066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f>
                                              <m:fPr>
                                                <m:ctrlPr>
                                                  <a:rPr lang="en-US" altLang="ko-KR" sz="1600" i="1">
                                                    <a:solidFill>
                                                      <a:srgbClr val="0066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Pr>
                                              <m:num>
                                                <m:r>
                                                  <a:rPr lang="en-US" altLang="ko-KR" sz="1600" i="1">
                                                    <a:solidFill>
                                                      <a:srgbClr val="0066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3</m:t>
                                                </m:r>
                                              </m:num>
                                              <m:den>
                                                <m:r>
                                                  <a:rPr lang="en-US" altLang="ko-KR" sz="1600" i="1">
                                                    <a:solidFill>
                                                      <a:srgbClr val="0066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den>
                                            </m:f>
                                          </m:e>
                                        </m:d>
                                      </m:sup>
                                    </m:sSup>
                                    <m:d>
                                      <m:dPr>
                                        <m:ctrlPr>
                                          <a:rPr lang="en-US" altLang="ko-KR" sz="1600" i="1" smtClean="0">
                                            <a:solidFill>
                                              <a:srgbClr val="0066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1600" i="1">
                                            <a:solidFill>
                                              <a:srgbClr val="0066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  <m:r>
                                          <a:rPr lang="en-US" altLang="ko-KR" sz="1600" i="1">
                                            <a:solidFill>
                                              <a:srgbClr val="0066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p>
                                          <m:sSupPr>
                                            <m:ctrlPr>
                                              <a:rPr lang="en-US" altLang="ko-KR" sz="1600" i="1">
                                                <a:solidFill>
                                                  <a:srgbClr val="0066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ko-KR" sz="1600" i="1">
                                                <a:solidFill>
                                                  <a:srgbClr val="0066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𝑚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ko-KR" sz="1600" i="1">
                                                <a:solidFill>
                                                  <a:srgbClr val="0066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𝑢</m:t>
                                            </m:r>
                                          </m:sup>
                                        </m:sSup>
                                        <m:r>
                                          <a:rPr lang="en-US" altLang="ko-KR" sz="1600" i="1">
                                            <a:solidFill>
                                              <a:srgbClr val="0066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f>
                                          <m:fPr>
                                            <m:ctrlPr>
                                              <a:rPr lang="en-US" altLang="ko-KR" sz="1600" i="1">
                                                <a:solidFill>
                                                  <a:srgbClr val="0066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altLang="ko-KR" sz="1600" i="1">
                                                <a:solidFill>
                                                  <a:srgbClr val="0066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num>
                                          <m:den>
                                            <m:r>
                                              <a:rPr lang="en-US" altLang="ko-KR" sz="1600" i="1">
                                                <a:solidFill>
                                                  <a:srgbClr val="0066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den>
                                        </m:f>
                                      </m:e>
                                    </m:d>
                                  </m:e>
                                </m:d>
                                <m:r>
                                  <a:rPr lang="en-US" altLang="ko-KR" sz="160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altLang="ko-KR" sz="160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R" sz="160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p>
                                    <m:r>
                                      <a:rPr lang="en-US" altLang="ko-KR" sz="1600" b="0" i="1" smtClean="0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sup>
                                </m:sSup>
                                <m:r>
                                  <a:rPr lang="en-US" altLang="ko-KR" sz="1600" b="0" i="1" smtClean="0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−1/2</m:t>
                                </m:r>
                                <m:r>
                                  <a:rPr lang="en-US" altLang="ko-KR" sz="160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en-US" altLang="ko-KR" sz="160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US" altLang="ko-KR" sz="160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≤</m:t>
                                </m:r>
                                <m:sSup>
                                  <m:sSupPr>
                                    <m:ctrlPr>
                                      <a:rPr lang="en-US" altLang="ko-KR" sz="160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R" sz="160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p>
                                    <m:r>
                                      <a:rPr lang="en-US" altLang="ko-KR" sz="160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en-US" altLang="ko-KR" sz="1600" b="0" i="1" smtClean="0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altLang="ko-KR" sz="160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</m:e>
                              <m:e>
                                <m:r>
                                  <a:rPr lang="en-US" altLang="ko-KR" sz="160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US" altLang="ko-KR" sz="1600" b="0" i="1" smtClean="0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&gt;</m:t>
                                </m:r>
                                <m:sSup>
                                  <m:sSupPr>
                                    <m:ctrlPr>
                                      <a:rPr lang="en-US" altLang="ko-KR" sz="160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R" sz="160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p>
                                    <m:r>
                                      <a:rPr lang="en-US" altLang="ko-KR" sz="160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12D500E3-FE02-446D-90A7-D91ECEC3A40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332657"/>
                <a:ext cx="8579296" cy="6058592"/>
              </a:xfrm>
              <a:blipFill>
                <a:blip r:embed="rId2"/>
                <a:stretch>
                  <a:fillRect l="-1279" t="-15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11881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692696"/>
                <a:ext cx="8229600" cy="5688632"/>
              </a:xfrm>
            </p:spPr>
            <p:txBody>
              <a:bodyPr/>
              <a:lstStyle/>
              <a:p>
                <a:r>
                  <a:rPr lang="en-US" altLang="ko-KR" dirty="0"/>
                  <a:t>Maximum likelihood method (MLM)</a:t>
                </a:r>
              </a:p>
              <a:p>
                <a:pPr lvl="2"/>
                <a:endParaRPr lang="en-US" altLang="ko-KR" sz="200" dirty="0"/>
              </a:p>
              <a:p>
                <a:pPr lvl="1"/>
                <a:r>
                  <a:rPr lang="en-US" altLang="ko-KR" dirty="0"/>
                  <a:t>Probability density function of magnitude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ko-KR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  <m:d>
                      <m:dPr>
                        <m:ctrlPr>
                          <a:rPr lang="en-US" altLang="ko-KR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US" altLang="ko-KR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ko-KR" alt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𝛽</m:t>
                    </m:r>
                    <m:func>
                      <m:funcPr>
                        <m:ctrlPr>
                          <a:rPr lang="en-US" altLang="ko-KR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b="0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r>
                          <a:rPr lang="en-US" altLang="ko-KR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[−</m:t>
                        </m:r>
                        <m:r>
                          <a:rPr lang="ko-KR" alt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  <m:d>
                          <m:dPr>
                            <m:ctrlPr>
                              <a:rPr lang="en-US" altLang="ko-KR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altLang="ko-KR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ko-KR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𝑚𝑖𝑛</m:t>
                                </m:r>
                              </m:sub>
                            </m:sSub>
                          </m:e>
                        </m:d>
                        <m:r>
                          <a:rPr lang="en-US" altLang="ko-KR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]</m:t>
                        </m:r>
                      </m:e>
                    </m:func>
                  </m:oMath>
                </a14:m>
                <a:endParaRPr lang="en-US" altLang="ko-KR" dirty="0"/>
              </a:p>
              <a:p>
                <a:pPr marL="736600" lvl="2" indent="0">
                  <a:buNone/>
                </a:pPr>
                <a:r>
                  <a:rPr lang="en-US" altLang="ko-KR" dirty="0"/>
                  <a:t>   </a:t>
                </a:r>
                <a:r>
                  <a:rPr lang="en-US" altLang="ko-KR" dirty="0">
                    <a:solidFill>
                      <a:schemeClr val="tx1"/>
                    </a:solidFill>
                  </a:rPr>
                  <a:t>where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=1−</m:t>
                    </m:r>
                    <m:r>
                      <m:rPr>
                        <m:sty m:val="p"/>
                      </m:rPr>
                      <a:rPr lang="en-US" altLang="ko-KR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exp</m:t>
                    </m:r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⁡[−</m:t>
                    </m:r>
                    <m:r>
                      <a:rPr lang="ko-KR" alt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𝛽</m:t>
                    </m:r>
                    <m:d>
                      <m:dPr>
                        <m:ctrlP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𝑚𝑎𝑥</m:t>
                            </m:r>
                          </m:sub>
                        </m:sSub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𝑚𝑖𝑛</m:t>
                            </m:r>
                          </m:sub>
                        </m:sSub>
                      </m:e>
                    </m:d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altLang="ko-KR" dirty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ko-KR" altLang="en-US" i="1" dirty="0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𝑏</m:t>
                    </m:r>
                    <m:func>
                      <m:funcPr>
                        <m:ctrlP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b="0" i="0" dirty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</m:func>
                  </m:oMath>
                </a14:m>
                <a:endParaRPr lang="en-US" altLang="ko-KR" dirty="0"/>
              </a:p>
              <a:p>
                <a:pPr lvl="2"/>
                <a:r>
                  <a:rPr lang="en-US" altLang="ko-KR" b="0" dirty="0">
                    <a:solidFill>
                      <a:srgbClr val="C00000"/>
                    </a:solidFill>
                  </a:rPr>
                  <a:t>The parameter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altLang="ko-KR" dirty="0">
                    <a:solidFill>
                      <a:srgbClr val="C00000"/>
                    </a:solidFill>
                  </a:rPr>
                  <a:t> has disappeared due to normalization of a PDF!</a:t>
                </a:r>
              </a:p>
              <a:p>
                <a:pPr lvl="3"/>
                <a:r>
                  <a:rPr lang="en-US" altLang="ko-KR" dirty="0"/>
                  <a:t>Annual rate cannot be estimated from magnitude PDF only</a:t>
                </a:r>
              </a:p>
              <a:p>
                <a:pPr lvl="2"/>
                <a:endParaRPr lang="en-US" altLang="ko-KR" sz="200" dirty="0"/>
              </a:p>
              <a:p>
                <a:pPr lvl="1"/>
                <a:r>
                  <a:rPr lang="en-US" altLang="ko-KR" dirty="0"/>
                  <a:t>Likelihood function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∏"/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ko-KR" altLang="en-US" b="0" i="1" smtClean="0">
                        <a:latin typeface="Cambria Math" panose="02040503050406030204" pitchFamily="18" charset="0"/>
                      </a:rPr>
                      <m:t>𝛽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</a:rPr>
                      <m:t>exp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⁡[−</m:t>
                    </m:r>
                    <m:r>
                      <a:rPr lang="ko-KR" altLang="en-US" b="0" i="1" smtClean="0">
                        <a:latin typeface="Cambria Math" panose="02040503050406030204" pitchFamily="18" charset="0"/>
                      </a:rPr>
                      <m:t>𝛽</m:t>
                    </m:r>
                    <m:nary>
                      <m:naryPr>
                        <m:chr m:val="∑"/>
                        <m:ctrlPr>
                          <a:rPr lang="ko-KR" alt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𝑚𝑎𝑥</m:t>
                                </m:r>
                              </m:sub>
                            </m:sSub>
                          </m:e>
                        </m:d>
                      </m:e>
                    </m:nary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altLang="ko-KR" dirty="0"/>
                  <a:t>, or</a:t>
                </a:r>
              </a:p>
              <a:p>
                <a:pPr lvl="2"/>
                <a14:m>
                  <m:oMath xmlns:m="http://schemas.openxmlformats.org/officeDocument/2006/math">
                    <m:func>
                      <m:func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func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𝑁</m:t>
                    </m:r>
                    <m:func>
                      <m:func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ko-KR" alt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ko-KR" altLang="en-US" b="0" i="1" smtClean="0">
                        <a:latin typeface="Cambria Math" panose="02040503050406030204" pitchFamily="18" charset="0"/>
                      </a:rPr>
                      <m:t>𝛽</m:t>
                    </m:r>
                    <m:nary>
                      <m:naryPr>
                        <m:chr m:val="∑"/>
                        <m:ctrlPr>
                          <a:rPr lang="ko-KR" alt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𝑚𝑖𝑛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endParaRPr lang="en-US" altLang="ko-KR" b="0" i="1" dirty="0">
                  <a:latin typeface="Cambria Math" panose="02040503050406030204" pitchFamily="18" charset="0"/>
                </a:endParaRPr>
              </a:p>
              <a:p>
                <a:pPr marL="1343025" lvl="2" indent="0">
                  <a:buNone/>
                </a:pP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𝑁</m:t>
                    </m:r>
                    <m:func>
                      <m:func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ko-KR" alt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d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ko-KR" alt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̅"/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</m:acc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𝑚𝑖𝑛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)]</m:t>
                        </m:r>
                      </m:e>
                    </m:func>
                  </m:oMath>
                </a14:m>
                <a:r>
                  <a:rPr lang="en-US" altLang="ko-KR" b="0" dirty="0">
                    <a:latin typeface="Cambria Math" panose="02040503050406030204" pitchFamily="18" charset="0"/>
                  </a:rPr>
                  <a:t>,  where </a:t>
                </a:r>
                <a:r>
                  <a:rPr lang="en-US" altLang="ko-KR" b="0" i="1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acc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num>
                      <m:den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</m:oMath>
                </a14:m>
                <a:endParaRPr lang="en-US" altLang="ko-KR" b="0" i="1" dirty="0">
                  <a:latin typeface="Cambria Math" panose="02040503050406030204" pitchFamily="18" charset="0"/>
                </a:endParaRPr>
              </a:p>
              <a:p>
                <a:pPr lvl="1"/>
                <a:r>
                  <a:rPr lang="en-US" altLang="ko-KR" dirty="0"/>
                  <a:t>Maximum likelihood estimate: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ko-KR" altLang="en-US" i="1" smtClean="0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ko-KR" altLang="en-US" i="1" smtClean="0">
                            <a:latin typeface="Cambria Math" panose="02040503050406030204" pitchFamily="18" charset="0"/>
                          </a:rPr>
                          <m:t>𝜕𝛽</m:t>
                        </m:r>
                      </m:den>
                    </m:f>
                    <m:func>
                      <m:func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func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ko-KR" altLang="en-US" dirty="0"/>
                  <a:t>  </a:t>
                </a:r>
                <a:r>
                  <a:rPr lang="en-US" altLang="ko-KR" dirty="0"/>
                  <a:t>and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func>
                      <m:func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func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&lt;0</m:t>
                    </m:r>
                  </m:oMath>
                </a14:m>
                <a:endParaRPr lang="en-US" altLang="ko-KR" dirty="0"/>
              </a:p>
              <a:p>
                <a:pPr lvl="2"/>
                <a:r>
                  <a:rPr lang="en-US" altLang="ko-KR" dirty="0"/>
                  <a:t>For</a:t>
                </a:r>
                <a:r>
                  <a:rPr lang="ko-KR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  <m:r>
                      <a:rPr lang="en-US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en-US" altLang="ko-KR" dirty="0"/>
                  <a:t>;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endParaRPr lang="en-US" altLang="ko-KR" dirty="0"/>
              </a:p>
              <a:p>
                <a:pPr lvl="3"/>
                <a14:m>
                  <m:oMath xmlns:m="http://schemas.openxmlformats.org/officeDocument/2006/math">
                    <m:f>
                      <m:f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acc>
                          <m:accPr>
                            <m:chr m:val="̂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den>
                    </m:f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acc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</m:oMath>
                </a14:m>
                <a:r>
                  <a:rPr lang="en-US" altLang="ko-KR" dirty="0"/>
                  <a:t>	(Aki, 1965); (</a:t>
                </a:r>
                <a:r>
                  <a:rPr lang="en-US" altLang="ko-KR" dirty="0" err="1"/>
                  <a:t>Utsu</a:t>
                </a:r>
                <a:r>
                  <a:rPr lang="en-US" altLang="ko-KR" dirty="0"/>
                  <a:t>, 1965) by the method of moments</a:t>
                </a:r>
              </a:p>
              <a:p>
                <a:pPr lvl="3"/>
                <a14:m>
                  <m:oMath xmlns:m="http://schemas.openxmlformats.org/officeDocument/2006/math"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acc>
                          <m:accPr>
                            <m:chr m:val="̂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den>
                    </m:f>
                    <m:f>
                      <m:f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ko-KR" altLang="en-US" i="1" smtClean="0">
                            <a:latin typeface="Cambria Math" panose="02040503050406030204" pitchFamily="18" charset="0"/>
                          </a:rPr>
                          <m:t>𝛽𝛿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</a:rPr>
                          <m:t>tanh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a:rPr lang="ko-KR" altLang="en-US" b="0" i="1" smtClean="0">
                            <a:latin typeface="Cambria Math" panose="02040503050406030204" pitchFamily="18" charset="0"/>
                          </a:rPr>
                          <m:t>𝛽𝛿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acc>
                    <m:r>
                      <a:rPr lang="en-US" altLang="ko-KR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</m:oMath>
                </a14:m>
                <a:r>
                  <a:rPr lang="ko-KR" altLang="en-US" dirty="0"/>
                  <a:t>   </a:t>
                </a:r>
                <a:r>
                  <a:rPr lang="en-US" altLang="ko-KR" dirty="0"/>
                  <a:t>for magnitude grouping with </a:t>
                </a:r>
                <a14:m>
                  <m:oMath xmlns:m="http://schemas.openxmlformats.org/officeDocument/2006/math">
                    <m:r>
                      <a:rPr lang="en-US" altLang="ko-KR" dirty="0">
                        <a:latin typeface="Cambria Math" panose="02040503050406030204" pitchFamily="18" charset="0"/>
                      </a:rPr>
                      <m:t>2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altLang="ko-KR" dirty="0"/>
                  <a:t> (Utsu, 1966)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692696"/>
                <a:ext cx="8229600" cy="5688632"/>
              </a:xfrm>
              <a:blipFill>
                <a:blip r:embed="rId2"/>
                <a:stretch>
                  <a:fillRect l="-1333" t="-160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제목 1">
            <a:extLst>
              <a:ext uri="{FF2B5EF4-FFF2-40B4-BE49-F238E27FC236}">
                <a16:creationId xmlns:a16="http://schemas.microsoft.com/office/drawing/2014/main" id="{F3C2D2B5-AB9F-4365-BF45-B50C6B8D0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7126"/>
            <a:ext cx="8229600" cy="563562"/>
          </a:xfrm>
        </p:spPr>
        <p:txBody>
          <a:bodyPr/>
          <a:lstStyle/>
          <a:p>
            <a:r>
              <a:rPr lang="en-US" altLang="ko-KR" dirty="0"/>
              <a:t>Estimation of Richter-b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00579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692696"/>
                <a:ext cx="8229600" cy="5688632"/>
              </a:xfrm>
            </p:spPr>
            <p:txBody>
              <a:bodyPr/>
              <a:lstStyle/>
              <a:p>
                <a:pPr>
                  <a:buClr>
                    <a:schemeClr val="bg1">
                      <a:lumMod val="65000"/>
                    </a:schemeClr>
                  </a:buClr>
                </a:pPr>
                <a:r>
                  <a:rPr lang="en-US" altLang="ko-KR" dirty="0">
                    <a:solidFill>
                      <a:schemeClr val="bg1">
                        <a:lumMod val="65000"/>
                      </a:schemeClr>
                    </a:solidFill>
                  </a:rPr>
                  <a:t>Maximum likelihood method (MLM)</a:t>
                </a:r>
              </a:p>
              <a:p>
                <a:pPr lvl="2"/>
                <a:endParaRPr lang="en-US" altLang="ko-KR" sz="200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lvl="1">
                  <a:buClr>
                    <a:schemeClr val="bg1">
                      <a:lumMod val="65000"/>
                    </a:schemeClr>
                  </a:buClr>
                </a:pPr>
                <a:r>
                  <a:rPr lang="en-US" altLang="ko-KR" dirty="0">
                    <a:solidFill>
                      <a:schemeClr val="bg1">
                        <a:lumMod val="65000"/>
                      </a:schemeClr>
                    </a:solidFill>
                  </a:rPr>
                  <a:t>Maximum likelihood estimate (continued)</a:t>
                </a:r>
              </a:p>
              <a:p>
                <a:pPr lvl="2"/>
                <a:r>
                  <a:rPr lang="en-US" altLang="ko-KR" dirty="0"/>
                  <a:t>For finite</a:t>
                </a:r>
                <a:r>
                  <a:rPr lang="ko-KR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endParaRPr lang="en-US" altLang="ko-KR" dirty="0"/>
              </a:p>
              <a:p>
                <a:pPr lvl="3"/>
                <a:endParaRPr lang="en-US" altLang="ko-KR" sz="400" dirty="0"/>
              </a:p>
              <a:p>
                <a:pPr lvl="3"/>
                <a14:m>
                  <m:oMath xmlns:m="http://schemas.openxmlformats.org/officeDocument/2006/math"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acc>
                          <m:accPr>
                            <m:chr m:val="̂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den>
                    </m:f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acc>
                    <m:r>
                      <a:rPr lang="en-US" altLang="ko-KR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𝑚𝑖𝑛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𝑚𝑎𝑥</m:t>
                            </m:r>
                          </m:sub>
                        </m:sSub>
                        <m:r>
                          <a:rPr lang="en-US" altLang="ko-KR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</a:rPr>
                          <m:t>exp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⁡[−</m:t>
                        </m:r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𝛽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𝑚𝑎𝑥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𝑚𝑖𝑛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)]</m:t>
                        </m:r>
                      </m:num>
                      <m:den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</a:rPr>
                          <m:t>exp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⁡[−</m:t>
                        </m:r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𝛽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𝑚𝑎𝑥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𝑚𝑖𝑛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)]</m:t>
                        </m:r>
                      </m:den>
                    </m:f>
                  </m:oMath>
                </a14:m>
                <a:r>
                  <a:rPr lang="en-US" altLang="ko-KR" dirty="0"/>
                  <a:t>	(Page, 1968)</a:t>
                </a:r>
              </a:p>
              <a:p>
                <a:pPr lvl="3"/>
                <a:endParaRPr lang="en-US" altLang="ko-KR" sz="400" dirty="0"/>
              </a:p>
              <a:p>
                <a:pPr lvl="3"/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acc>
                    <m:r>
                      <a:rPr lang="en-US" altLang="ko-KR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𝑚𝑎𝑥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𝑚𝑖𝑛</m:t>
                            </m:r>
                          </m:sub>
                        </m:sSub>
                      </m:num>
                      <m:den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acc>
                          <m:accPr>
                            <m:chr m:val="̂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acc>
                              <m:accPr>
                                <m:chr m:val="̂"/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ko-KR" altLang="en-US" i="1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acc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</m:num>
                          <m:den>
                            <m:func>
                              <m:func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ko-KR">
                                    <a:latin typeface="Cambria Math" panose="02040503050406030204" pitchFamily="18" charset="0"/>
                                  </a:rPr>
                                  <m:t>tanh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ko-KR" altLang="en-US" i="1">
                                            <a:latin typeface="Cambria Math" panose="02040503050406030204" pitchFamily="18" charset="0"/>
                                          </a:rPr>
                                          <m:t>𝛽</m:t>
                                        </m:r>
                                      </m:e>
                                    </m:acc>
                                    <m:r>
                                      <a:rPr lang="ko-KR" altLang="en-US" i="1">
                                        <a:latin typeface="Cambria Math" panose="02040503050406030204" pitchFamily="18" charset="0"/>
                                      </a:rPr>
                                      <m:t>𝛿</m:t>
                                    </m:r>
                                  </m:e>
                                </m:d>
                              </m:e>
                            </m:func>
                          </m:den>
                        </m:f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acc>
                              <m:accPr>
                                <m:chr m:val="̂"/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ko-KR" altLang="en-US" i="1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acc>
                            <m:f>
                              <m:f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𝑚𝑎𝑥</m:t>
                                    </m:r>
                                  </m:sub>
                                </m:s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𝑚𝑖𝑛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num>
                          <m:den>
                            <m:func>
                              <m:func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ko-KR">
                                    <a:latin typeface="Cambria Math" panose="02040503050406030204" pitchFamily="18" charset="0"/>
                                  </a:rPr>
                                  <m:t>tanh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ko-KR" altLang="en-US" i="1">
                                            <a:latin typeface="Cambria Math" panose="02040503050406030204" pitchFamily="18" charset="0"/>
                                          </a:rPr>
                                          <m:t>𝛽</m:t>
                                        </m:r>
                                      </m:e>
                                    </m:acc>
                                    <m:f>
                                      <m:fPr>
                                        <m:ctrlP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sSub>
                                          <m:sSubPr>
                                            <m:ctrlP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𝑚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𝑚𝑎𝑥</m:t>
                                            </m:r>
                                          </m:sub>
                                        </m:sSub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𝑚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𝑚𝑖𝑛</m:t>
                                            </m:r>
                                          </m:sub>
                                        </m:sSub>
                                      </m:num>
                                      <m:den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</m:func>
                          </m:den>
                        </m:f>
                      </m:e>
                    </m:d>
                  </m:oMath>
                </a14:m>
                <a:r>
                  <a:rPr lang="en-US" altLang="ko-KR" dirty="0"/>
                  <a:t> for magnitude grouping with </a:t>
                </a:r>
                <a14:m>
                  <m:oMath xmlns:m="http://schemas.openxmlformats.org/officeDocument/2006/math">
                    <m:r>
                      <a:rPr lang="en-US" altLang="ko-KR" dirty="0">
                        <a:latin typeface="Cambria Math" panose="02040503050406030204" pitchFamily="18" charset="0"/>
                      </a:rPr>
                      <m:t>2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altLang="ko-KR" dirty="0"/>
                  <a:t> (Karnik, 1971)</a:t>
                </a:r>
              </a:p>
              <a:p>
                <a:pPr lvl="3"/>
                <a:endParaRPr lang="en-US" altLang="ko-KR" sz="400" dirty="0"/>
              </a:p>
              <a:p>
                <a:pPr lvl="3"/>
                <a14:m>
                  <m:oMath xmlns:m="http://schemas.openxmlformats.org/officeDocument/2006/math">
                    <m:f>
                      <m:fPr>
                        <m:ctrlPr>
                          <a:rPr lang="en-US" altLang="ko-KR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en-US" altLang="ko-KR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sSub>
                              <m:sSubPr>
                                <m:ctrlPr>
                                  <a:rPr lang="en-US" altLang="ko-KR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altLang="ko-KR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ko-KR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ko-KR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altLang="ko-KR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ko-KR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altLang="ko-KR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exp</m:t>
                            </m:r>
                            <m:r>
                              <a:rPr lang="en-US" altLang="ko-KR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⁡(−</m:t>
                            </m:r>
                            <m:acc>
                              <m:accPr>
                                <m:chr m:val="̂"/>
                                <m:ctrlPr>
                                  <a:rPr lang="en-US" altLang="ko-KR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ko-KR" alt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acc>
                            <m:sSub>
                              <m:sSubPr>
                                <m:ctrlPr>
                                  <a:rPr lang="en-US" altLang="ko-KR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altLang="ko-KR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ko-KR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num>
                      <m:den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en-US" altLang="ko-KR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sSub>
                              <m:sSubPr>
                                <m:ctrlPr>
                                  <a:rPr lang="en-US" altLang="ko-KR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altLang="ko-KR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ko-KR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altLang="ko-KR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exp</m:t>
                            </m:r>
                            <m:r>
                              <a:rPr lang="en-US" altLang="ko-KR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⁡(−</m:t>
                            </m:r>
                            <m:acc>
                              <m:accPr>
                                <m:chr m:val="̂"/>
                                <m:ctrlPr>
                                  <a:rPr lang="en-US" altLang="ko-KR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ko-KR" alt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acc>
                            <m:sSub>
                              <m:sSubPr>
                                <m:ctrlPr>
                                  <a:rPr lang="en-US" altLang="ko-KR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altLang="ko-KR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ko-KR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den>
                    </m:f>
                    <m:r>
                      <a:rPr lang="en-US" altLang="ko-KR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en-US" altLang="ko-KR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sSub>
                              <m:sSubPr>
                                <m:ctrlPr>
                                  <a:rPr lang="en-US" altLang="ko-KR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altLang="ko-KR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ko-KR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altLang="ko-KR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altLang="ko-KR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num>
                      <m:den>
                        <m:r>
                          <a:rPr lang="en-US" altLang="ko-KR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r>
                      <a:rPr lang="en-US" altLang="ko-KR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altLang="ko-KR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acc>
                    <m:r>
                      <a:rPr lang="en-US" altLang="ko-KR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dirty="0">
                    <a:solidFill>
                      <a:srgbClr val="C00000"/>
                    </a:solidFill>
                  </a:rPr>
                  <a:t> </a:t>
                </a:r>
                <a:r>
                  <a:rPr lang="en-US" altLang="ko-KR" dirty="0"/>
                  <a:t>for magnitude grouping with </a:t>
                </a:r>
                <a14:m>
                  <m:oMath xmlns:m="http://schemas.openxmlformats.org/officeDocument/2006/math">
                    <m:r>
                      <a:rPr lang="en-US" altLang="ko-KR" dirty="0">
                        <a:latin typeface="Cambria Math" panose="02040503050406030204" pitchFamily="18" charset="0"/>
                      </a:rPr>
                      <m:t>2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altLang="ko-KR" dirty="0"/>
                  <a:t> &amp; unequal observation period,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(Weichert, 1980), using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ko-KR" alt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ko-KR" alt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&lt;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ko-KR" alt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ko-KR" alt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p>
                        </m:sSup>
                      </m:num>
                      <m:den>
                        <m:nary>
                          <m:naryPr>
                            <m:chr m:val="∑"/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𝐽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sSup>
                              <m:sSup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ko-KR" alt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sup>
                            </m:sSup>
                          </m:e>
                        </m:nary>
                      </m:den>
                    </m:f>
                  </m:oMath>
                </a14:m>
                <a:endParaRPr lang="en-US" altLang="ko-KR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692696"/>
                <a:ext cx="8229600" cy="5688632"/>
              </a:xfrm>
              <a:blipFill>
                <a:blip r:embed="rId2"/>
                <a:stretch>
                  <a:fillRect l="-1333" t="-160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565681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692697"/>
                <a:ext cx="8229600" cy="5698552"/>
              </a:xfrm>
            </p:spPr>
            <p:txBody>
              <a:bodyPr/>
              <a:lstStyle/>
              <a:p>
                <a:pPr lvl="2"/>
                <a:r>
                  <a:rPr lang="en-US" altLang="ko-KR" dirty="0"/>
                  <a:t>Extension to incomplete catalogs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(</a:t>
                </a:r>
                <a:r>
                  <a:rPr lang="en-US" altLang="ko-KR" dirty="0" err="1"/>
                  <a:t>Kijko</a:t>
                </a:r>
                <a:r>
                  <a:rPr lang="en-US" altLang="ko-KR" dirty="0"/>
                  <a:t> &amp; Smit, 2012)</a:t>
                </a:r>
              </a:p>
              <a:p>
                <a:pPr lvl="3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ko-KR" alt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</m:acc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altLang="ko-KR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altLang="ko-KR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ko-KR" altLang="en-US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𝛽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den>
                            </m:f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altLang="ko-KR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ko-KR" alt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𝛽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den>
                            </m:f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+⋯</m:t>
                            </m:r>
                            <m:f>
                              <m:f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altLang="ko-KR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ko-KR" alt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𝛽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altLang="ko-KR" dirty="0"/>
              </a:p>
              <a:p>
                <a:pPr marL="917575" lvl="3" indent="0">
                  <a:buNone/>
                </a:pPr>
                <a:r>
                  <a:rPr lang="en-US" altLang="ko-KR" dirty="0"/>
                  <a:t>  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and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p>
                      <m:e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692697"/>
                <a:ext cx="8229600" cy="5698552"/>
              </a:xfrm>
              <a:blipFill>
                <a:blip r:embed="rId2"/>
                <a:stretch>
                  <a:fillRect t="-64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그룹 19">
            <a:extLst>
              <a:ext uri="{FF2B5EF4-FFF2-40B4-BE49-F238E27FC236}">
                <a16:creationId xmlns:a16="http://schemas.microsoft.com/office/drawing/2014/main" id="{4514FC9C-C10D-4ACA-B7A9-72F9C6FC9179}"/>
              </a:ext>
            </a:extLst>
          </p:cNvPr>
          <p:cNvGrpSpPr/>
          <p:nvPr/>
        </p:nvGrpSpPr>
        <p:grpSpPr>
          <a:xfrm>
            <a:off x="1382879" y="2264890"/>
            <a:ext cx="7221569" cy="2100214"/>
            <a:chOff x="1124606" y="2204863"/>
            <a:chExt cx="7221569" cy="210021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24606" y="2204863"/>
              <a:ext cx="3054095" cy="2100213"/>
            </a:xfrm>
            <a:prstGeom prst="rect">
              <a:avLst/>
            </a:prstGeom>
          </p:spPr>
        </p:pic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0F5C6061-C23D-4179-A44B-68D065093CAA}"/>
                </a:ext>
              </a:extLst>
            </p:cNvPr>
            <p:cNvGrpSpPr/>
            <p:nvPr/>
          </p:nvGrpSpPr>
          <p:grpSpPr>
            <a:xfrm>
              <a:off x="5292080" y="2204864"/>
              <a:ext cx="3054095" cy="2100213"/>
              <a:chOff x="5292080" y="2204864"/>
              <a:chExt cx="3054095" cy="2100213"/>
            </a:xfrm>
          </p:grpSpPr>
          <p:pic>
            <p:nvPicPr>
              <p:cNvPr id="4" name="그림 3">
                <a:extLst>
                  <a:ext uri="{FF2B5EF4-FFF2-40B4-BE49-F238E27FC236}">
                    <a16:creationId xmlns:a16="http://schemas.microsoft.com/office/drawing/2014/main" id="{D7C683A6-697C-401B-8E5E-FB990C4976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292080" y="2204864"/>
                <a:ext cx="3054095" cy="2100213"/>
              </a:xfrm>
              <a:prstGeom prst="rect">
                <a:avLst/>
              </a:prstGeom>
            </p:spPr>
          </p:pic>
          <p:cxnSp>
            <p:nvCxnSpPr>
              <p:cNvPr id="6" name="직선 화살표 연결선 5">
                <a:extLst>
                  <a:ext uri="{FF2B5EF4-FFF2-40B4-BE49-F238E27FC236}">
                    <a16:creationId xmlns:a16="http://schemas.microsoft.com/office/drawing/2014/main" id="{B516858F-4A25-4B98-BC6D-E3AC9C982A8A}"/>
                  </a:ext>
                </a:extLst>
              </p:cNvPr>
              <p:cNvCxnSpPr>
                <a:cxnSpLocks/>
                <a:endCxn id="7" idx="3"/>
              </p:cNvCxnSpPr>
              <p:nvPr/>
            </p:nvCxnSpPr>
            <p:spPr bwMode="auto">
              <a:xfrm flipV="1">
                <a:off x="5580112" y="2634644"/>
                <a:ext cx="2232248" cy="2268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031C5362-3349-4FB3-B690-DC43083E1C2D}"/>
                  </a:ext>
                </a:extLst>
              </p:cNvPr>
              <p:cNvSpPr/>
              <p:nvPr/>
            </p:nvSpPr>
            <p:spPr bwMode="auto">
              <a:xfrm>
                <a:off x="5580112" y="2357444"/>
                <a:ext cx="2232248" cy="554400"/>
              </a:xfrm>
              <a:prstGeom prst="rect">
                <a:avLst/>
              </a:prstGeom>
              <a:solidFill>
                <a:srgbClr val="FF0000">
                  <a:alpha val="20000"/>
                </a:srgbClr>
              </a:solidFill>
              <a:ln w="317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CEBF8F6D-FA73-484E-93FA-89A69566E111}"/>
                  </a:ext>
                </a:extLst>
              </p:cNvPr>
              <p:cNvSpPr/>
              <p:nvPr/>
            </p:nvSpPr>
            <p:spPr bwMode="auto">
              <a:xfrm>
                <a:off x="6119308" y="2911844"/>
                <a:ext cx="1692000" cy="274932"/>
              </a:xfrm>
              <a:prstGeom prst="rect">
                <a:avLst/>
              </a:prstGeom>
              <a:solidFill>
                <a:schemeClr val="accent1">
                  <a:alpha val="20000"/>
                </a:schemeClr>
              </a:solidFill>
              <a:ln w="3175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cxnSp>
            <p:nvCxnSpPr>
              <p:cNvPr id="11" name="직선 화살표 연결선 10">
                <a:extLst>
                  <a:ext uri="{FF2B5EF4-FFF2-40B4-BE49-F238E27FC236}">
                    <a16:creationId xmlns:a16="http://schemas.microsoft.com/office/drawing/2014/main" id="{9DAC69D2-AB7F-4FFC-8D95-B6AF096102B9}"/>
                  </a:ext>
                </a:extLst>
              </p:cNvPr>
              <p:cNvCxnSpPr>
                <a:stCxn id="9" idx="1"/>
                <a:endCxn id="9" idx="3"/>
              </p:cNvCxnSpPr>
              <p:nvPr/>
            </p:nvCxnSpPr>
            <p:spPr bwMode="auto">
              <a:xfrm>
                <a:off x="6119308" y="3049310"/>
                <a:ext cx="1692000" cy="0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rgbClr val="0066FF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68B86D13-0785-4B5B-A9EB-5804E291434F}"/>
                  </a:ext>
                </a:extLst>
              </p:cNvPr>
              <p:cNvSpPr/>
              <p:nvPr/>
            </p:nvSpPr>
            <p:spPr bwMode="auto">
              <a:xfrm>
                <a:off x="7178577" y="3187409"/>
                <a:ext cx="630000" cy="274932"/>
              </a:xfrm>
              <a:prstGeom prst="rect">
                <a:avLst/>
              </a:prstGeom>
              <a:solidFill>
                <a:srgbClr val="00B050">
                  <a:alpha val="20000"/>
                </a:srgbClr>
              </a:solidFill>
              <a:ln w="3175" cap="flat" cmpd="sng" algn="ctr">
                <a:solidFill>
                  <a:srgbClr val="92D05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cxnSp>
            <p:nvCxnSpPr>
              <p:cNvPr id="14" name="직선 화살표 연결선 13">
                <a:extLst>
                  <a:ext uri="{FF2B5EF4-FFF2-40B4-BE49-F238E27FC236}">
                    <a16:creationId xmlns:a16="http://schemas.microsoft.com/office/drawing/2014/main" id="{EB80594D-680C-458A-ADAD-DD4500535064}"/>
                  </a:ext>
                </a:extLst>
              </p:cNvPr>
              <p:cNvCxnSpPr>
                <a:stCxn id="12" idx="1"/>
                <a:endCxn id="12" idx="3"/>
              </p:cNvCxnSpPr>
              <p:nvPr/>
            </p:nvCxnSpPr>
            <p:spPr bwMode="auto">
              <a:xfrm>
                <a:off x="7178577" y="3324875"/>
                <a:ext cx="630000" cy="0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rgbClr val="00B050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직사각형 14">
                    <a:extLst>
                      <a:ext uri="{FF2B5EF4-FFF2-40B4-BE49-F238E27FC236}">
                        <a16:creationId xmlns:a16="http://schemas.microsoft.com/office/drawing/2014/main" id="{EC9F5582-1A08-4683-AB00-CBD679D96C5C}"/>
                      </a:ext>
                    </a:extLst>
                  </p:cNvPr>
                  <p:cNvSpPr/>
                  <p:nvPr/>
                </p:nvSpPr>
                <p:spPr>
                  <a:xfrm>
                    <a:off x="6505799" y="2269123"/>
                    <a:ext cx="380873" cy="307777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sz="1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ko-KR" sz="1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15" name="직사각형 14">
                    <a:extLst>
                      <a:ext uri="{FF2B5EF4-FFF2-40B4-BE49-F238E27FC236}">
                        <a16:creationId xmlns:a16="http://schemas.microsoft.com/office/drawing/2014/main" id="{EC9F5582-1A08-4683-AB00-CBD679D96C5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505799" y="2269123"/>
                    <a:ext cx="380873" cy="307777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직사각형 15">
                    <a:extLst>
                      <a:ext uri="{FF2B5EF4-FFF2-40B4-BE49-F238E27FC236}">
                        <a16:creationId xmlns:a16="http://schemas.microsoft.com/office/drawing/2014/main" id="{B956A35E-8E12-43A7-B9BA-36388D218347}"/>
                      </a:ext>
                    </a:extLst>
                  </p:cNvPr>
                  <p:cNvSpPr/>
                  <p:nvPr/>
                </p:nvSpPr>
                <p:spPr>
                  <a:xfrm>
                    <a:off x="6860480" y="2787824"/>
                    <a:ext cx="385041" cy="307777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sz="1400" i="1" smtClean="0">
                                  <a:solidFill>
                                    <a:srgbClr val="0066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i="1">
                                  <a:solidFill>
                                    <a:srgbClr val="0066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ko-KR" sz="1400" b="0" i="1" smtClean="0">
                                  <a:solidFill>
                                    <a:srgbClr val="0066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16" name="직사각형 15">
                    <a:extLst>
                      <a:ext uri="{FF2B5EF4-FFF2-40B4-BE49-F238E27FC236}">
                        <a16:creationId xmlns:a16="http://schemas.microsoft.com/office/drawing/2014/main" id="{B956A35E-8E12-43A7-B9BA-36388D21834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60480" y="2787824"/>
                    <a:ext cx="385041" cy="307777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직사각형 16">
                    <a:extLst>
                      <a:ext uri="{FF2B5EF4-FFF2-40B4-BE49-F238E27FC236}">
                        <a16:creationId xmlns:a16="http://schemas.microsoft.com/office/drawing/2014/main" id="{2A10AB0F-C5ED-4735-95A9-A6935DAE769C}"/>
                      </a:ext>
                    </a:extLst>
                  </p:cNvPr>
                  <p:cNvSpPr/>
                  <p:nvPr/>
                </p:nvSpPr>
                <p:spPr>
                  <a:xfrm>
                    <a:off x="7325668" y="3078296"/>
                    <a:ext cx="385041" cy="307777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sz="1400" i="1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ko-KR" sz="1400" b="0" i="1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17" name="직사각형 16">
                    <a:extLst>
                      <a:ext uri="{FF2B5EF4-FFF2-40B4-BE49-F238E27FC236}">
                        <a16:creationId xmlns:a16="http://schemas.microsoft.com/office/drawing/2014/main" id="{2A10AB0F-C5ED-4735-95A9-A6935DAE769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325668" y="3078296"/>
                    <a:ext cx="385041" cy="307777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9" name="화살표: 오른쪽 18">
              <a:extLst>
                <a:ext uri="{FF2B5EF4-FFF2-40B4-BE49-F238E27FC236}">
                  <a16:creationId xmlns:a16="http://schemas.microsoft.com/office/drawing/2014/main" id="{2F167404-E7EE-4516-82B3-4F56EEF4D56F}"/>
                </a:ext>
              </a:extLst>
            </p:cNvPr>
            <p:cNvSpPr/>
            <p:nvPr/>
          </p:nvSpPr>
          <p:spPr bwMode="auto">
            <a:xfrm>
              <a:off x="4427984" y="3284984"/>
              <a:ext cx="372646" cy="186943"/>
            </a:xfrm>
            <a:prstGeom prst="rightArrow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121225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756097"/>
                <a:ext cx="8229600" cy="5553223"/>
              </a:xfrm>
            </p:spPr>
            <p:txBody>
              <a:bodyPr/>
              <a:lstStyle/>
              <a:p>
                <a:r>
                  <a:rPr lang="en-US" altLang="ko-KR" dirty="0"/>
                  <a:t>Basic Approach</a:t>
                </a:r>
              </a:p>
              <a:p>
                <a:endParaRPr lang="en-US" altLang="ko-KR" sz="400" b="0" dirty="0"/>
              </a:p>
              <a:p>
                <a:pPr lvl="1"/>
                <a:r>
                  <a:rPr lang="en-US" altLang="ko-KR" dirty="0"/>
                  <a:t>For </a:t>
                </a:r>
                <a14:m>
                  <m:oMath xmlns:m="http://schemas.openxmlformats.org/officeDocument/2006/math"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altLang="ko-KR" dirty="0"/>
                  <a:t> events during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altLang="ko-KR" dirty="0"/>
                  <a:t> years</a:t>
                </a:r>
                <a:endParaRPr lang="en-US" altLang="ko-KR" sz="800" dirty="0"/>
              </a:p>
              <a:p>
                <a:pPr lvl="2"/>
                <a:r>
                  <a:rPr lang="en-US" altLang="ko-KR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ko-KR" dirty="0"/>
                  <a:t> is the annual rate of events in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ko-KR" dirty="0"/>
                  <a:t>-</a:t>
                </a:r>
                <a:r>
                  <a:rPr lang="en-US" altLang="ko-KR" dirty="0" err="1"/>
                  <a:t>th</a:t>
                </a:r>
                <a:r>
                  <a:rPr lang="en-US" altLang="ko-KR" dirty="0"/>
                  <a:t> year</a:t>
                </a:r>
              </a:p>
              <a:p>
                <a:pPr lvl="3"/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  <m:e>
                        <m:sSub>
                          <m:sSub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nary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US" altLang="ko-KR" sz="400" dirty="0"/>
              </a:p>
              <a:p>
                <a:pPr lvl="3"/>
                <a:endParaRPr lang="en-US" altLang="ko-KR" sz="400" dirty="0"/>
              </a:p>
              <a:p>
                <a:pPr lvl="1"/>
                <a:r>
                  <a:rPr lang="en-US" altLang="ko-KR" dirty="0"/>
                  <a:t>For the Poisson process with mean annual rate, </a:t>
                </a:r>
                <a14:m>
                  <m:oMath xmlns:m="http://schemas.openxmlformats.org/officeDocument/2006/math">
                    <m:r>
                      <a:rPr lang="ko-KR" altLang="en-US" b="0" i="1" smtClean="0">
                        <a:latin typeface="Cambria Math" panose="02040503050406030204" pitchFamily="18" charset="0"/>
                      </a:rPr>
                      <m:t>𝜈</m:t>
                    </m:r>
                  </m:oMath>
                </a14:m>
                <a:endParaRPr lang="en-US" altLang="ko-KR" dirty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ko-KR" altLang="en-US" i="1">
                                    <a:latin typeface="Cambria Math" panose="02040503050406030204" pitchFamily="18" charset="0"/>
                                  </a:rPr>
                                  <m:t>𝜈</m:t>
                                </m:r>
                              </m:e>
                            </m:d>
                          </m:e>
                          <m:sup>
                            <m:sSub>
                              <m:sSub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sup>
                        </m:s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𝜈</m:t>
                            </m:r>
                          </m:sup>
                        </m:sSup>
                      </m:num>
                      <m:den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!</m:t>
                        </m:r>
                      </m:den>
                    </m:f>
                  </m:oMath>
                </a14:m>
                <a:endParaRPr lang="en-US" altLang="ko-KR" dirty="0"/>
              </a:p>
              <a:p>
                <a:pPr lvl="2"/>
                <a:endParaRPr lang="en-US" altLang="ko-KR" sz="400" dirty="0"/>
              </a:p>
              <a:p>
                <a:pPr lvl="1"/>
                <a:r>
                  <a:rPr lang="en-US" altLang="ko-KR" dirty="0"/>
                  <a:t>Likelihood function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𝜈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∏"/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</m:e>
                    </m:nary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𝜈</m:t>
                        </m:r>
                      </m:sup>
                    </m:sSup>
                    <m:nary>
                      <m:naryPr>
                        <m:chr m:val="∏"/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  <m:e>
                        <m:f>
                          <m:f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ko-KR" altLang="en-US" i="1">
                                        <a:latin typeface="Cambria Math" panose="02040503050406030204" pitchFamily="18" charset="0"/>
                                      </a:rPr>
                                      <m:t>𝜈</m:t>
                                    </m:r>
                                  </m:e>
                                </m:d>
                              </m:e>
                              <m:sup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sup>
                            </m:sSup>
                          </m:num>
                          <m:den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!</m:t>
                            </m:r>
                          </m:den>
                        </m:f>
                      </m:e>
                    </m:nary>
                  </m:oMath>
                </a14:m>
                <a:r>
                  <a:rPr lang="en-US" altLang="ko-KR" dirty="0"/>
                  <a:t>, or</a:t>
                </a:r>
              </a:p>
              <a:p>
                <a:pPr lvl="2"/>
                <a14:m>
                  <m:oMath xmlns:m="http://schemas.openxmlformats.org/officeDocument/2006/math">
                    <m:func>
                      <m:func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𝜈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𝜈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+</m:t>
                    </m:r>
                    <m:nary>
                      <m:naryPr>
                        <m:chr m:val="∑"/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  <m:e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func>
                              <m:func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ko-KR">
                                    <a:latin typeface="Cambria Math" panose="02040503050406030204" pitchFamily="18" charset="0"/>
                                  </a:rPr>
                                  <m:t>ln</m:t>
                                </m:r>
                              </m:fName>
                              <m:e>
                                <m:r>
                                  <a:rPr lang="ko-KR" altLang="en-US" i="1">
                                    <a:latin typeface="Cambria Math" panose="02040503050406030204" pitchFamily="18" charset="0"/>
                                  </a:rPr>
                                  <m:t>𝜈</m:t>
                                </m:r>
                              </m:e>
                            </m:func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unc>
                              <m:func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ko-KR" b="0" i="0" smtClean="0">
                                    <a:latin typeface="Cambria Math" panose="02040503050406030204" pitchFamily="18" charset="0"/>
                                  </a:rPr>
                                  <m:t>ln</m:t>
                                </m:r>
                              </m:fName>
                              <m:e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!</m:t>
                                </m:r>
                              </m:e>
                            </m:func>
                          </m:e>
                        </m:d>
                      </m:e>
                    </m:nary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𝜈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𝑁</m:t>
                    </m:r>
                    <m:func>
                      <m:func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𝜈</m:t>
                        </m:r>
                      </m:e>
                    </m:func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−</m:t>
                    </m:r>
                    <m:nary>
                      <m:naryPr>
                        <m:chr m:val="∑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  <m:e>
                        <m:func>
                          <m:func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ko-KR"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!</m:t>
                            </m:r>
                          </m:e>
                        </m:func>
                      </m:e>
                    </m:nary>
                  </m:oMath>
                </a14:m>
                <a:endParaRPr lang="en-US" altLang="ko-KR" dirty="0"/>
              </a:p>
              <a:p>
                <a:pPr marL="736600" lvl="2" indent="0">
                  <a:buNone/>
                </a:pPr>
                <a:endParaRPr lang="en-US" altLang="ko-KR" sz="400" dirty="0"/>
              </a:p>
              <a:p>
                <a:pPr lvl="1"/>
                <a:r>
                  <a:rPr lang="en-US" altLang="ko-KR" dirty="0"/>
                  <a:t>ML Solution</a:t>
                </a:r>
              </a:p>
              <a:p>
                <a:pPr lvl="2"/>
                <a14:m>
                  <m:oMath xmlns:m="http://schemas.openxmlformats.org/officeDocument/2006/math">
                    <m:f>
                      <m:f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𝜕</m:t>
                        </m:r>
                        <m:func>
                          <m:func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ko-KR"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</m:func>
                      </m:num>
                      <m:den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𝜕𝜈</m:t>
                        </m:r>
                      </m:den>
                    </m:f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ko-KR" dirty="0"/>
                  <a:t>, or 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ko-KR" alt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𝜈</m:t>
                        </m:r>
                      </m:e>
                    </m:acc>
                    <m:r>
                      <a:rPr lang="en-US" altLang="ko-KR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num>
                      <m:den>
                        <m:r>
                          <a:rPr lang="en-US" altLang="ko-KR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den>
                    </m:f>
                  </m:oMath>
                </a14:m>
                <a:endParaRPr lang="en-US" altLang="ko-KR" dirty="0"/>
              </a:p>
              <a:p>
                <a:pPr lvl="2"/>
                <a14:m>
                  <m:oMath xmlns:m="http://schemas.openxmlformats.org/officeDocument/2006/math">
                    <m:r>
                      <a:rPr lang="en-US" altLang="ko-KR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altLang="ko-K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ko-KR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𝜈</m:t>
                            </m:r>
                          </m:e>
                        </m:acc>
                      </m:e>
                    </m:d>
                    <m:r>
                      <a:rPr lang="en-US" altLang="ko-KR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sSub>
                      <m:sSubPr>
                        <m:ctrlP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altLang="ko-K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ko-K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altLang="ko-KR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altLang="ko-KR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sSup>
                                          <m:sSupPr>
                                            <m:ctrlPr>
                                              <a:rPr lang="en-US" altLang="ko-KR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ko-KR" alt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𝜕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ko-KR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num>
                                      <m:den>
                                        <m:r>
                                          <a:rPr lang="ko-KR" alt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sSup>
                                          <m:sSupPr>
                                            <m:ctrlPr>
                                              <a:rPr lang="en-US" altLang="ko-KR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acc>
                                              <m:accPr>
                                                <m:chr m:val="̂"/>
                                                <m:ctrlPr>
                                                  <a:rPr lang="en-US" altLang="ko-KR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ko-KR" altLang="en-US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𝜈</m:t>
                                                </m:r>
                                              </m:e>
                                            </m:acc>
                                          </m:e>
                                          <m:sup>
                                            <m:r>
                                              <a:rPr lang="en-US" altLang="ko-KR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den>
                                    </m:f>
                                    <m:func>
                                      <m:funcPr>
                                        <m:ctrlPr>
                                          <a:rPr lang="en-US" altLang="ko-KR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ko-KR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ln</m:t>
                                        </m:r>
                                      </m:fName>
                                      <m:e>
                                        <m:r>
                                          <a:rPr lang="en-US" altLang="ko-KR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e>
                                    </m:func>
                                  </m:e>
                                </m:d>
                              </m:e>
                              <m:sup>
                                <m:r>
                                  <a:rPr lang="en-US" altLang="ko-K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</m:e>
                        </m:d>
                      </m:e>
                      <m:sub>
                        <m:r>
                          <a:rPr lang="ko-KR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𝜈</m:t>
                        </m:r>
                        <m: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acc>
                          <m:accPr>
                            <m:chr m:val="̂"/>
                            <m:ctrlPr>
                              <a:rPr lang="en-US" altLang="ko-K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ko-KR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𝜈</m:t>
                            </m:r>
                          </m:e>
                        </m:acc>
                      </m:sub>
                    </m:sSub>
                    <m:r>
                      <a:rPr lang="en-US" altLang="ko-KR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ko-K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altLang="ko-K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ko-KR" alt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𝜈</m:t>
                                </m:r>
                              </m:e>
                            </m:acc>
                          </m:e>
                          <m:sup>
                            <m:r>
                              <a:rPr lang="en-US" altLang="ko-K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</m:oMath>
                </a14:m>
                <a:endParaRPr lang="en-US" altLang="ko-K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756097"/>
                <a:ext cx="8229600" cy="5553223"/>
              </a:xfrm>
              <a:blipFill>
                <a:blip r:embed="rId2"/>
                <a:stretch>
                  <a:fillRect l="-1333" t="-153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제목 1">
            <a:extLst>
              <a:ext uri="{FF2B5EF4-FFF2-40B4-BE49-F238E27FC236}">
                <a16:creationId xmlns:a16="http://schemas.microsoft.com/office/drawing/2014/main" id="{4B9BD945-205A-4BE7-9CFF-725B487D14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7126"/>
            <a:ext cx="8229600" cy="563562"/>
          </a:xfrm>
        </p:spPr>
        <p:txBody>
          <a:bodyPr/>
          <a:lstStyle/>
          <a:p>
            <a:r>
              <a:rPr lang="en-US" altLang="ko-KR" dirty="0"/>
              <a:t>Estimation of Annual Rate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928494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ko-KR" dirty="0"/>
                  <a:t>Refined Formulation</a:t>
                </a:r>
                <a:endParaRPr lang="en-US" altLang="ko-KR" sz="600" dirty="0"/>
              </a:p>
              <a:p>
                <a:pPr lvl="1"/>
                <a:r>
                  <a:rPr lang="en-US" altLang="ko-KR" dirty="0"/>
                  <a:t>Exponential distribution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  <m:r>
                      <a:rPr lang="en-US" altLang="ko-KR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→∞</m:t>
                    </m:r>
                  </m:oMath>
                </a14:m>
                <a:endParaRPr lang="en-US" altLang="ko-KR" sz="800" dirty="0"/>
              </a:p>
              <a:p>
                <a:pPr lvl="1"/>
                <a:endParaRPr lang="en-US" altLang="ko-KR" sz="400" dirty="0"/>
              </a:p>
              <a:p>
                <a:pPr lvl="1"/>
                <a:r>
                  <a:rPr lang="en-US" altLang="ko-KR" dirty="0"/>
                  <a:t>Mean frequency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dirty="0"/>
                  <a:t> of events of magnitude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𝑑𝑚</m:t>
                        </m:r>
                      </m:e>
                    </m:d>
                  </m:oMath>
                </a14:m>
                <a:endParaRPr lang="en-US" altLang="ko-KR" dirty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160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ko-KR" altLang="en-US" sz="1600" i="1">
                        <a:latin typeface="Cambria Math" panose="02040503050406030204" pitchFamily="18" charset="0"/>
                      </a:rPr>
                      <m:t>𝜈</m:t>
                    </m:r>
                    <m:sSub>
                      <m:sSubPr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  <m:d>
                      <m:dPr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𝑑𝑚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ko-KR" altLang="en-US" sz="1600" i="1">
                        <a:latin typeface="Cambria Math" panose="02040503050406030204" pitchFamily="18" charset="0"/>
                      </a:rPr>
                      <m:t>𝜈</m:t>
                    </m:r>
                    <m:r>
                      <a:rPr lang="ko-KR" altLang="en-US" sz="1600" b="0" i="1" smtClean="0">
                        <a:latin typeface="Cambria Math" panose="02040503050406030204" pitchFamily="18" charset="0"/>
                      </a:rPr>
                      <m:t>𝛽</m:t>
                    </m:r>
                    <m:sSup>
                      <m:sSupPr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ko-KR" altLang="en-US" sz="16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𝑚𝑖𝑛</m:t>
                            </m:r>
                          </m:sub>
                        </m:sSub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𝑑𝑚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𝑚𝑖</m:t>
                        </m:r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altLang="ko-KR" sz="600" dirty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d>
                      <m:dPr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ko-KR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ko-KR" altLang="en-US" sz="1600" i="1">
                                        <a:latin typeface="Cambria Math" panose="02040503050406030204" pitchFamily="18" charset="0"/>
                                      </a:rPr>
                                      <m:t>𝜌</m:t>
                                    </m:r>
                                  </m:e>
                                  <m:sub>
                                    <m:r>
                                      <a:rPr lang="en-US" altLang="ko-KR" sz="16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sSub>
                              <m:sSubPr>
                                <m:ctrlP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p>
                        </m:sSup>
                        <m:sSup>
                          <m:sSupPr>
                            <m:ctrlP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ko-KR" altLang="en-US" sz="1600" i="1"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</m:e>
                              <m:sub>
                                <m: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p>
                        </m:sSup>
                      </m:num>
                      <m:den>
                        <m:sSub>
                          <m:sSub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!</m:t>
                        </m:r>
                      </m:den>
                    </m:f>
                  </m:oMath>
                </a14:m>
                <a:endParaRPr lang="en-US" altLang="ko-KR" sz="1600" i="1" dirty="0"/>
              </a:p>
              <a:p>
                <a:pPr lvl="1"/>
                <a:r>
                  <a:rPr lang="en-US" altLang="ko-KR" dirty="0"/>
                  <a:t>For such a small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𝑑𝑚</m:t>
                    </m:r>
                  </m:oMath>
                </a14:m>
                <a:r>
                  <a:rPr lang="en-US" altLang="ko-KR" dirty="0"/>
                  <a:t> that no more than one event in any magnitude interval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d>
                      <m:dPr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en-US" altLang="ko-KR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6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altLang="ko-KR" sz="16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ko-KR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ko-KR" altLang="en-US" sz="1600" i="1">
                                          <a:latin typeface="Cambria Math" panose="02040503050406030204" pitchFamily="18" charset="0"/>
                                        </a:rPr>
                                        <m:t>𝜌</m:t>
                                      </m:r>
                                    </m:e>
                                    <m:sub>
                                      <m:r>
                                        <a:rPr lang="en-US" altLang="ko-KR" sz="16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p>
                              </m:sSup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altLang="ko-KR" sz="1600">
                                  <a:latin typeface="Cambria Math" panose="02040503050406030204" pitchFamily="18" charset="0"/>
                                </a:rPr>
                                <m:t>if</m:t>
                              </m:r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𝑛𝑜</m:t>
                              </m:r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 sz="1600">
                                  <a:latin typeface="Cambria Math" panose="02040503050406030204" pitchFamily="18" charset="0"/>
                                </a:rPr>
                                <m:t>event</m:t>
                              </m:r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,  </m:t>
                              </m:r>
                              <m:sSub>
                                <m:sSubPr>
                                  <m:ctrlPr>
                                    <a:rPr lang="en-US" altLang="ko-KR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6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altLang="ko-KR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lang="en-US" altLang="ko-KR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altLang="ko-KR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ko-KR" altLang="en-US" sz="1600" i="1">
                                          <a:latin typeface="Cambria Math" panose="02040503050406030204" pitchFamily="18" charset="0"/>
                                        </a:rPr>
                                        <m:t>𝜌</m:t>
                                      </m:r>
                                    </m:e>
                                    <m:sub>
                                      <m:r>
                                        <a:rPr lang="en-US" altLang="ko-KR" sz="16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altLang="ko-KR" sz="1600" i="1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sub>
                                  </m:sSub>
                                  <m:r>
                                    <a:rPr lang="en-US" altLang="ko-KR" sz="16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altLang="ko-KR" sz="16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ko-KR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ko-KR" altLang="en-US" sz="1600" i="1">
                                          <a:latin typeface="Cambria Math" panose="02040503050406030204" pitchFamily="18" charset="0"/>
                                        </a:rPr>
                                        <m:t>𝜌</m:t>
                                      </m:r>
                                    </m:e>
                                    <m:sub>
                                      <m:r>
                                        <a:rPr lang="en-US" altLang="ko-KR" sz="16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p>
                              </m:sSup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altLang="ko-KR" sz="1600">
                                  <a:latin typeface="Cambria Math" panose="02040503050406030204" pitchFamily="18" charset="0"/>
                                </a:rPr>
                                <m:t>if</m:t>
                              </m:r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𝑜𝑛𝑒</m:t>
                              </m:r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 sz="1600">
                                  <a:latin typeface="Cambria Math" panose="02040503050406030204" pitchFamily="18" charset="0"/>
                                </a:rPr>
                                <m:t>event</m:t>
                              </m:r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,  </m:t>
                              </m:r>
                              <m:sSub>
                                <m:sSubPr>
                                  <m:ctrlPr>
                                    <a:rPr lang="en-US" altLang="ko-KR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6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altLang="ko-KR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ko-KR" sz="1600" dirty="0"/>
                  <a:t>, </a:t>
                </a:r>
                <a14:m>
                  <m:oMath xmlns:m="http://schemas.openxmlformats.org/officeDocument/2006/math"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=1, 2, ⋯, 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altLang="ko-KR" sz="1600" dirty="0"/>
                  <a:t>, or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d>
                      <m:d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=   </m:t>
                    </m:r>
                    <m:d>
                      <m:d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func>
                                <m:funcPr>
                                  <m:ctrlPr>
                                    <a:rPr lang="en-US" altLang="ko-KR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  <m:brk m:alnAt="7"/>
                                    </m:rPr>
                                    <a:rPr lang="en-US" altLang="ko-KR" sz="1600" b="0" i="0" smtClean="0">
                                      <a:latin typeface="Cambria Math" panose="02040503050406030204" pitchFamily="18" charset="0"/>
                                    </a:rPr>
                                    <m:t>e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ko-KR" sz="1600" b="0" i="0" smtClean="0">
                                      <a:latin typeface="Cambria Math" panose="02040503050406030204" pitchFamily="18" charset="0"/>
                                    </a:rPr>
                                    <m:t>xp</m:t>
                                  </m:r>
                                </m:fName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altLang="ko-KR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16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ko-KR" altLang="en-US" sz="1600" i="1">
                                          <a:latin typeface="Cambria Math" panose="02040503050406030204" pitchFamily="18" charset="0"/>
                                        </a:rPr>
                                        <m:t>𝜈</m:t>
                                      </m:r>
                                      <m:r>
                                        <a:rPr lang="en-US" altLang="ko-KR" sz="1600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  <m:r>
                                        <a:rPr lang="ko-KR" altLang="en-US" sz="1600" i="1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  <m:sSup>
                                        <m:sSupPr>
                                          <m:ctrlPr>
                                            <a:rPr lang="en-US" altLang="ko-KR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ko-KR" sz="1600" i="1">
                                              <a:latin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</m:e>
                                        <m:sup>
                                          <m:r>
                                            <a:rPr lang="en-US" altLang="ko-KR" sz="1600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ko-KR" altLang="en-US" sz="1600" i="1">
                                              <a:latin typeface="Cambria Math" panose="02040503050406030204" pitchFamily="18" charset="0"/>
                                            </a:rPr>
                                            <m:t>𝛽</m:t>
                                          </m:r>
                                          <m:r>
                                            <a:rPr lang="en-US" altLang="ko-KR" sz="1600" i="1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ko-KR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ko-KR" sz="1600" i="1">
                                                  <a:latin typeface="Cambria Math" panose="02040503050406030204" pitchFamily="18" charset="0"/>
                                                </a:rPr>
                                                <m:t>𝑚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sz="16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ko-KR" sz="1600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ko-KR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ko-KR" sz="1600" i="1">
                                                  <a:latin typeface="Cambria Math" panose="02040503050406030204" pitchFamily="18" charset="0"/>
                                                </a:rPr>
                                                <m:t>𝑚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sz="16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𝑚𝑖</m:t>
                                              </m:r>
                                              <m:r>
                                                <a:rPr lang="en-US" altLang="ko-KR" sz="1600" i="1">
                                                  <a:latin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ko-KR" sz="1600" i="1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  <m:r>
                                        <a:rPr lang="en-US" altLang="ko-KR" sz="1600" b="0" i="1" smtClean="0">
                                          <a:latin typeface="Cambria Math" panose="02040503050406030204" pitchFamily="18" charset="0"/>
                                        </a:rPr>
                                        <m:t>𝑑𝑚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altLang="ko-KR" sz="1600">
                                  <a:latin typeface="Cambria Math" panose="02040503050406030204" pitchFamily="18" charset="0"/>
                                </a:rPr>
                                <m:t>if</m:t>
                              </m:r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𝑛𝑜</m:t>
                              </m:r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 sz="1600">
                                  <a:latin typeface="Cambria Math" panose="02040503050406030204" pitchFamily="18" charset="0"/>
                                </a:rPr>
                                <m:t>event</m:t>
                              </m:r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</m:e>
                          </m:mr>
                          <m:mr>
                            <m:e>
                              <m:func>
                                <m:funcPr>
                                  <m:ctrlPr>
                                    <a:rPr lang="en-US" altLang="ko-KR" sz="16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ko-KR" altLang="en-US" sz="1600" i="1">
                                      <a:latin typeface="Cambria Math" panose="02040503050406030204" pitchFamily="18" charset="0"/>
                                    </a:rPr>
                                    <m:t>𝜈</m:t>
                                  </m:r>
                                  <m:r>
                                    <a:rPr lang="en-US" altLang="ko-KR" sz="16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  <m:r>
                                    <a:rPr lang="ko-KR" altLang="en-US" sz="1600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  <m:sSup>
                                    <m:sSupPr>
                                      <m:ctrlPr>
                                        <a:rPr lang="en-US" altLang="ko-KR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ko-KR" sz="1600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altLang="ko-KR" sz="16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ko-KR" altLang="en-US" sz="1600" i="1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  <m:r>
                                        <a:rPr lang="en-US" altLang="ko-KR" sz="16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US" altLang="ko-KR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1600" i="1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altLang="ko-KR" sz="16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altLang="ko-KR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1600" i="1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𝑚𝑖</m:t>
                                          </m:r>
                                          <m:r>
                                            <a:rPr lang="en-US" altLang="ko-KR" sz="16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  <m:r>
                                        <a:rPr lang="en-US" altLang="ko-KR" sz="16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  <m:r>
                                    <a:rPr lang="en-US" altLang="ko-KR" sz="1600" i="1">
                                      <a:latin typeface="Cambria Math" panose="02040503050406030204" pitchFamily="18" charset="0"/>
                                    </a:rPr>
                                    <m:t>𝑑𝑚</m:t>
                                  </m:r>
                                  <m:r>
                                    <a:rPr lang="en-US" altLang="ko-KR" sz="16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×</m:t>
                                  </m:r>
                                  <m:r>
                                    <m:rPr>
                                      <m:sty m:val="p"/>
                                      <m:brk m:alnAt="7"/>
                                    </m:rPr>
                                    <a:rPr lang="en-US" altLang="ko-KR" sz="1600">
                                      <a:latin typeface="Cambria Math" panose="02040503050406030204" pitchFamily="18" charset="0"/>
                                    </a:rPr>
                                    <m:t>e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ko-KR" sz="1600">
                                      <a:latin typeface="Cambria Math" panose="02040503050406030204" pitchFamily="18" charset="0"/>
                                    </a:rPr>
                                    <m:t>xp</m:t>
                                  </m:r>
                                </m:fName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altLang="ko-KR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16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ko-KR" altLang="en-US" sz="1600" i="1">
                                          <a:latin typeface="Cambria Math" panose="02040503050406030204" pitchFamily="18" charset="0"/>
                                        </a:rPr>
                                        <m:t>𝜈</m:t>
                                      </m:r>
                                      <m:r>
                                        <a:rPr lang="en-US" altLang="ko-KR" sz="1600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  <m:r>
                                        <a:rPr lang="ko-KR" altLang="en-US" sz="1600" i="1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  <m:sSup>
                                        <m:sSupPr>
                                          <m:ctrlPr>
                                            <a:rPr lang="en-US" altLang="ko-KR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ko-KR" sz="1600" i="1">
                                              <a:latin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</m:e>
                                        <m:sup>
                                          <m:r>
                                            <a:rPr lang="en-US" altLang="ko-KR" sz="1600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ko-KR" altLang="en-US" sz="1600" i="1">
                                              <a:latin typeface="Cambria Math" panose="02040503050406030204" pitchFamily="18" charset="0"/>
                                            </a:rPr>
                                            <m:t>𝛽</m:t>
                                          </m:r>
                                          <m:r>
                                            <a:rPr lang="en-US" altLang="ko-KR" sz="1600" i="1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ko-KR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ko-KR" sz="1600" i="1">
                                                  <a:latin typeface="Cambria Math" panose="02040503050406030204" pitchFamily="18" charset="0"/>
                                                </a:rPr>
                                                <m:t>𝑚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sz="16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ko-KR" sz="1600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ko-KR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ko-KR" sz="1600" i="1">
                                                  <a:latin typeface="Cambria Math" panose="02040503050406030204" pitchFamily="18" charset="0"/>
                                                </a:rPr>
                                                <m:t>𝑚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sz="16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𝑚𝑖</m:t>
                                              </m:r>
                                              <m:r>
                                                <a:rPr lang="en-US" altLang="ko-KR" sz="1600" i="1">
                                                  <a:latin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ko-KR" sz="1600" i="1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  <m:r>
                                        <a:rPr lang="en-US" altLang="ko-KR" sz="1600" i="1">
                                          <a:latin typeface="Cambria Math" panose="02040503050406030204" pitchFamily="18" charset="0"/>
                                        </a:rPr>
                                        <m:t>𝑑𝑚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altLang="ko-KR" sz="1600">
                                  <a:latin typeface="Cambria Math" panose="02040503050406030204" pitchFamily="18" charset="0"/>
                                </a:rPr>
                                <m:t>if</m:t>
                              </m:r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𝑜𝑛𝑒</m:t>
                              </m:r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 sz="1600">
                                  <a:latin typeface="Cambria Math" panose="02040503050406030204" pitchFamily="18" charset="0"/>
                                </a:rPr>
                                <m:t>event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altLang="ko-KR" dirty="0"/>
              </a:p>
              <a:p>
                <a:pPr lvl="2"/>
                <a:endParaRPr lang="en-US" altLang="ko-KR" sz="400" dirty="0"/>
              </a:p>
              <a:p>
                <a:pPr lvl="1"/>
                <a:r>
                  <a:rPr lang="en-US" altLang="ko-KR" dirty="0"/>
                  <a:t>Likelihood function, as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𝑑𝑚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→0</m:t>
                    </m:r>
                  </m:oMath>
                </a14:m>
                <a:r>
                  <a:rPr lang="en-US" altLang="ko-KR" dirty="0"/>
                  <a:t> (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  <m:r>
                      <a:rPr lang="en-US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en-US" altLang="ko-KR" dirty="0"/>
                  <a:t>) 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altLang="ko-KR" sz="1600" i="1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ko-KR" altLang="en-US" sz="1600" i="1">
                            <a:latin typeface="Cambria Math" panose="02040503050406030204" pitchFamily="18" charset="0"/>
                          </a:rPr>
                          <m:t>𝜈</m:t>
                        </m:r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ko-KR" altLang="en-US" sz="1600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</m:d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1600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ko-KR" sz="16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ko-KR" sz="160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ko-KR" sz="1600" i="0" smtClean="0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→</m:t>
                            </m:r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∞</m:t>
                            </m:r>
                          </m:lim>
                        </m:limLow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ko-KR" sz="16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∏"/>
                                <m:ctrlP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en-US" altLang="ko-KR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600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altLang="ko-KR" sz="1600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ko-KR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ko-KR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600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  <m:sub>
                                        <m:r>
                                          <a:rPr lang="en-US" altLang="ko-KR" sz="16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nary>
                          </m:e>
                        </m:d>
                      </m:e>
                    </m:func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ko-KR" sz="1600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  <m:r>
                              <a:rPr lang="en-US" altLang="ko-KR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→</m:t>
                            </m:r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∞</m:t>
                            </m:r>
                          </m:lim>
                        </m:limLow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ko-KR" sz="16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nary>
                                  <m:naryPr>
                                    <m:chr m:val="∏"/>
                                    <m:supHide m:val="on"/>
                                    <m:ctrlPr>
                                      <a:rPr lang="en-US" altLang="ko-KR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en-US" altLang="ko-KR" sz="16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altLang="ko-KR" sz="16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≠</m:t>
                                    </m:r>
                                    <m:r>
                                      <a:rPr lang="en-US" altLang="ko-KR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  <m:sup/>
                                  <m:e>
                                    <m:sSup>
                                      <m:sSupPr>
                                        <m:ctrlPr>
                                          <a:rPr lang="en-US" altLang="ko-KR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ko-KR" sz="1600" i="1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r>
                                          <a:rPr lang="en-US" altLang="ko-KR" sz="1600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altLang="ko-KR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ko-KR" altLang="en-US" sz="1600" i="1">
                                                <a:latin typeface="Cambria Math" panose="02040503050406030204" pitchFamily="18" charset="0"/>
                                              </a:rPr>
                                              <m:t>𝜌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sz="1600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sup>
                                    </m:sSup>
                                  </m:e>
                                </m:nary>
                              </m:e>
                            </m:d>
                            <m:r>
                              <a:rPr lang="en-US" altLang="ko-KR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×</m:t>
                            </m:r>
                            <m:d>
                              <m:dPr>
                                <m:ctrlP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nary>
                                  <m:naryPr>
                                    <m:chr m:val="∏"/>
                                    <m:ctrlPr>
                                      <a:rPr lang="en-US" altLang="ko-KR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US" altLang="ko-KR" sz="16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altLang="ko-KR" sz="1600" i="1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US" altLang="ko-KR" sz="1600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p>
                                  <m:e>
                                    <m:sSup>
                                      <m:sSupPr>
                                        <m:ctrlPr>
                                          <a:rPr lang="en-US" altLang="ko-KR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ko-KR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ko-KR" altLang="en-US" sz="1600" i="1">
                                                <a:latin typeface="Cambria Math" panose="02040503050406030204" pitchFamily="18" charset="0"/>
                                              </a:rPr>
                                              <m:t>𝜌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sz="1600" i="1">
                                                <a:latin typeface="Cambria Math" panose="02040503050406030204" pitchFamily="18" charset="0"/>
                                              </a:rPr>
                                              <m:t>𝑗</m:t>
                                            </m:r>
                                          </m:sub>
                                        </m:sSub>
                                        <m:r>
                                          <a:rPr lang="en-US" altLang="ko-KR" sz="1600" i="1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r>
                                          <a:rPr lang="en-US" altLang="ko-KR" sz="1600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altLang="ko-KR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ko-KR" altLang="en-US" sz="1600" i="1">
                                                <a:latin typeface="Cambria Math" panose="02040503050406030204" pitchFamily="18" charset="0"/>
                                              </a:rPr>
                                              <m:t>𝜌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sz="1600" i="1">
                                                <a:latin typeface="Cambria Math" panose="02040503050406030204" pitchFamily="18" charset="0"/>
                                              </a:rPr>
                                              <m:t>𝑗</m:t>
                                            </m:r>
                                          </m:sub>
                                        </m:sSub>
                                      </m:sup>
                                    </m:sSup>
                                  </m:e>
                                </m:nary>
                              </m:e>
                            </m:d>
                          </m:e>
                        </m:d>
                      </m:e>
                    </m:func>
                  </m:oMath>
                </a14:m>
                <a:endParaRPr lang="en-US" altLang="ko-KR" sz="1600" i="1" dirty="0">
                  <a:latin typeface="Cambria Math" panose="02040503050406030204" pitchFamily="18" charset="0"/>
                </a:endParaRPr>
              </a:p>
              <a:p>
                <a:pPr marL="1609725" lvl="2" indent="0">
                  <a:buFont typeface="Cambria Math" panose="02040503050406030204" pitchFamily="18" charset="0"/>
                  <a:buChar char="="/>
                </a:pPr>
                <a:r>
                  <a:rPr lang="en-US" altLang="ko-KR" sz="1600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∏"/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ko-KR" altLang="en-US" sz="1600" i="1"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</m:e>
                              <m:sub>
                                <m: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e>
                    </m:d>
                    <m:r>
                      <a:rPr lang="en-US" altLang="ko-KR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d>
                      <m:dPr>
                        <m:begChr m:val="{"/>
                        <m:endChr m:val="}"/>
                        <m:ctrlPr>
                          <a:rPr lang="en-US" altLang="ko-KR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altLang="ko-KR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6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lim</m:t>
                                </m:r>
                              </m:e>
                              <m:lim>
                                <m:r>
                                  <a:rPr lang="en-US" altLang="ko-KR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𝐼</m:t>
                                </m:r>
                                <m:r>
                                  <a:rPr lang="en-US" altLang="ko-KR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→∞</m:t>
                                </m:r>
                              </m:lim>
                            </m:limLow>
                          </m:fName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altLang="ko-KR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unc>
                                  <m:funcPr>
                                    <m:ctrlPr>
                                      <a:rPr lang="en-US" altLang="ko-KR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ko-KR" sz="160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exp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altLang="ko-KR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nary>
                                          <m:naryPr>
                                            <m:chr m:val="∑"/>
                                            <m:ctrlPr>
                                              <a:rPr lang="en-US" altLang="ko-KR" sz="16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naryPr>
                                          <m:sub>
                                            <m:r>
                                              <a:rPr lang="en-US" altLang="ko-KR" sz="16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  <m:r>
                                              <a:rPr lang="en-US" altLang="ko-KR" sz="16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=1</m:t>
                                            </m:r>
                                          </m:sub>
                                          <m:sup>
                                            <m:r>
                                              <a:rPr lang="en-US" altLang="ko-KR" sz="16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𝐼</m:t>
                                            </m:r>
                                          </m:sup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altLang="ko-KR" sz="16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ko-KR" altLang="en-US" sz="1600" i="1">
                                                    <a:latin typeface="Cambria Math" panose="02040503050406030204" pitchFamily="18" charset="0"/>
                                                  </a:rPr>
                                                  <m:t>𝜌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ko-KR" sz="1600" i="1">
                                                    <a:latin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</m:e>
                                        </m:nary>
                                      </m:e>
                                    </m:d>
                                  </m:e>
                                </m:func>
                              </m:e>
                            </m:d>
                          </m:e>
                        </m:func>
                      </m:e>
                    </m:d>
                  </m:oMath>
                </a14:m>
                <a:endParaRPr lang="en-US" altLang="ko-KR" sz="1600" dirty="0"/>
              </a:p>
              <a:p>
                <a:pPr marL="1790700" lvl="2" indent="-180975">
                  <a:buFont typeface="Cambria Math" panose="02040503050406030204" pitchFamily="18" charset="0"/>
                  <a:buChar char="≈"/>
                </a:pPr>
                <a:r>
                  <a:rPr lang="en-US" altLang="ko-KR" sz="1600" dirty="0"/>
                  <a:t> </a:t>
                </a:r>
                <a14:m>
                  <m:oMath xmlns:m="http://schemas.openxmlformats.org/officeDocument/2006/math">
                    <m:nary>
                      <m:naryPr>
                        <m:chr m:val="∏"/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ko-KR" altLang="en-US" sz="1600" i="1">
                                <a:latin typeface="Cambria Math" panose="02040503050406030204" pitchFamily="18" charset="0"/>
                              </a:rPr>
                              <m:t>𝜈</m:t>
                            </m:r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ko-KR" altLang="en-US" sz="1600" i="1">
                                <a:latin typeface="Cambria Math" panose="02040503050406030204" pitchFamily="18" charset="0"/>
                              </a:rPr>
                              <m:t>𝛽</m:t>
                            </m:r>
                            <m:sSup>
                              <m:sSupPr>
                                <m:ctrlP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ko-KR" altLang="en-US" sz="1600" i="1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  <m: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altLang="ko-KR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600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altLang="ko-KR" sz="16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ko-KR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600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altLang="ko-KR" sz="1600" i="1">
                                        <a:latin typeface="Cambria Math" panose="02040503050406030204" pitchFamily="18" charset="0"/>
                                      </a:rPr>
                                      <m:t>𝑚𝑖𝑛</m:t>
                                    </m:r>
                                  </m:sub>
                                </m:sSub>
                                <m: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𝑑𝑚</m:t>
                            </m:r>
                          </m:e>
                        </m:d>
                        <m:r>
                          <a:rPr lang="en-US" altLang="ko-K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func>
                          <m:func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ko-KR" sz="1600">
                                <a:latin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nary>
                                  <m:naryPr>
                                    <m:ctrlPr>
                                      <a:rPr lang="en-US" altLang="ko-KR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sSub>
                                      <m:sSubPr>
                                        <m:ctrlPr>
                                          <a:rPr lang="en-US" altLang="ko-KR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600" i="1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e>
                                      <m:sub>
                                        <m:r>
                                          <a:rPr lang="en-US" altLang="ko-KR" sz="1600" b="0" i="1" smtClean="0">
                                            <a:latin typeface="Cambria Math" panose="02040503050406030204" pitchFamily="18" charset="0"/>
                                          </a:rPr>
                                          <m:t>𝑚𝑖</m:t>
                                        </m:r>
                                        <m:r>
                                          <a:rPr lang="en-US" altLang="ko-KR" sz="1600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sub>
                                  <m:sup>
                                    <m:r>
                                      <a:rPr lang="en-US" altLang="ko-KR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∞</m:t>
                                    </m:r>
                                  </m:sup>
                                  <m:e>
                                    <m:r>
                                      <a:rPr lang="ko-KR" altLang="en-US" sz="1600" i="1">
                                        <a:latin typeface="Cambria Math" panose="02040503050406030204" pitchFamily="18" charset="0"/>
                                      </a:rPr>
                                      <m:t>𝜈</m:t>
                                    </m:r>
                                    <m:r>
                                      <a:rPr lang="en-US" altLang="ko-KR" sz="1600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  <m:r>
                                      <a:rPr lang="ko-KR" altLang="en-US" sz="1600" i="1"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  <m:sSup>
                                      <m:sSupPr>
                                        <m:ctrlPr>
                                          <a:rPr lang="en-US" altLang="ko-KR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ko-KR" sz="1600" i="1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r>
                                          <a:rPr lang="en-US" altLang="ko-KR" sz="1600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ko-KR" altLang="en-US" sz="1600" i="1">
                                            <a:latin typeface="Cambria Math" panose="02040503050406030204" pitchFamily="18" charset="0"/>
                                          </a:rPr>
                                          <m:t>𝛽</m:t>
                                        </m:r>
                                        <m:r>
                                          <a:rPr lang="en-US" altLang="ko-KR" sz="1600" i="1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en-US" altLang="ko-KR" sz="1600" i="1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  <m:r>
                                          <a:rPr lang="en-US" altLang="ko-KR" sz="1600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altLang="ko-KR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sz="1600" i="1">
                                                <a:latin typeface="Cambria Math" panose="02040503050406030204" pitchFamily="18" charset="0"/>
                                              </a:rPr>
                                              <m:t>𝑚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sz="1600" i="1">
                                                <a:latin typeface="Cambria Math" panose="02040503050406030204" pitchFamily="18" charset="0"/>
                                              </a:rPr>
                                              <m:t>𝑚𝑖𝑛</m:t>
                                            </m:r>
                                          </m:sub>
                                        </m:sSub>
                                        <m:r>
                                          <a:rPr lang="en-US" altLang="ko-KR" sz="1600" i="1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sup>
                                    </m:sSup>
                                    <m:r>
                                      <a:rPr lang="en-US" altLang="ko-KR" sz="1600" i="1">
                                        <a:latin typeface="Cambria Math" panose="02040503050406030204" pitchFamily="18" charset="0"/>
                                      </a:rPr>
                                      <m:t>𝑑𝑚</m:t>
                                    </m:r>
                                  </m:e>
                                </m:nary>
                              </m:e>
                            </m:d>
                          </m:e>
                        </m:func>
                      </m:e>
                    </m:nary>
                  </m:oMath>
                </a14:m>
                <a:endParaRPr lang="en-US" altLang="ko-KR" sz="1600" dirty="0"/>
              </a:p>
              <a:p>
                <a:pPr marL="1609725" lvl="2" indent="0">
                  <a:buFont typeface="Cambria Math" panose="02040503050406030204" pitchFamily="18" charset="0"/>
                  <a:buChar char="="/>
                </a:pPr>
                <a:r>
                  <a:rPr lang="en-US" altLang="ko-KR" sz="16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ko-KR" altLang="en-US" sz="1600" i="1">
                                <a:latin typeface="Cambria Math" panose="02040503050406030204" pitchFamily="18" charset="0"/>
                              </a:rPr>
                              <m:t>𝜈</m:t>
                            </m:r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𝑇𝑑𝑚</m:t>
                            </m:r>
                          </m:e>
                        </m:d>
                      </m:e>
                      <m:sup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  <m:sSup>
                      <m:sSup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ko-KR" altLang="en-US" sz="1600" i="1">
                            <a:latin typeface="Cambria Math" panose="02040503050406030204" pitchFamily="18" charset="0"/>
                          </a:rPr>
                          <m:t>𝜈</m:t>
                        </m:r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ko-KR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nary>
                      <m:naryPr>
                        <m:chr m:val="∏"/>
                        <m:ctrlPr>
                          <a:rPr lang="en-US" altLang="ko-K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ko-K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ko-KR" alt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  <m:sSup>
                              <m:sSupPr>
                                <m:ctrlPr>
                                  <a:rPr lang="en-US" altLang="ko-KR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altLang="ko-KR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ko-KR" altLang="en-US" sz="1600" i="1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  <m: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altLang="ko-KR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600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altLang="ko-KR" sz="16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ko-KR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600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altLang="ko-KR" sz="1600" i="1">
                                        <a:latin typeface="Cambria Math" panose="02040503050406030204" pitchFamily="18" charset="0"/>
                                      </a:rPr>
                                      <m:t>𝑚𝑖𝑛</m:t>
                                    </m:r>
                                  </m:sub>
                                </m:sSub>
                                <m: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</m:e>
                        </m:d>
                      </m:e>
                    </m:nary>
                  </m:oMath>
                </a14:m>
                <a:r>
                  <a:rPr lang="en-US" altLang="ko-KR" sz="1600" dirty="0"/>
                  <a:t>, or</a:t>
                </a:r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33" t="-1511" b="-966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240994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332656"/>
                <a:ext cx="8305800" cy="6048672"/>
              </a:xfrm>
            </p:spPr>
            <p:txBody>
              <a:bodyPr/>
              <a:lstStyle/>
              <a:p>
                <a:pPr>
                  <a:spcBef>
                    <a:spcPts val="600"/>
                  </a:spcBef>
                  <a:buClr>
                    <a:schemeClr val="bg1">
                      <a:lumMod val="65000"/>
                    </a:schemeClr>
                  </a:buClr>
                </a:pPr>
                <a:r>
                  <a:rPr lang="en-US" altLang="ko-KR" dirty="0">
                    <a:solidFill>
                      <a:schemeClr val="bg1">
                        <a:lumMod val="65000"/>
                      </a:schemeClr>
                    </a:solidFill>
                  </a:rPr>
                  <a:t>Refined Formulation (continued)</a:t>
                </a:r>
              </a:p>
              <a:p>
                <a:pPr marL="1609725" lvl="2" indent="0">
                  <a:buFont typeface="Cambria Math" panose="02040503050406030204" pitchFamily="18" charset="0"/>
                  <a:buChar char="="/>
                </a:pPr>
                <a:endParaRPr lang="en-US" altLang="ko-KR" sz="600" dirty="0"/>
              </a:p>
              <a:p>
                <a:pPr lvl="2"/>
                <a14:m>
                  <m:oMath xmlns:m="http://schemas.openxmlformats.org/officeDocument/2006/math">
                    <m:func>
                      <m:func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sz="160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func>
                    <m:r>
                      <a:rPr lang="en-US" altLang="ko-KR" sz="1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1600" i="1">
                        <a:latin typeface="Cambria Math" panose="02040503050406030204" pitchFamily="18" charset="0"/>
                      </a:rPr>
                      <m:t>𝑁</m:t>
                    </m:r>
                    <m:func>
                      <m:func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sz="160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ko-KR" altLang="en-US" sz="1600" i="1">
                            <a:latin typeface="Cambria Math" panose="02040503050406030204" pitchFamily="18" charset="0"/>
                          </a:rPr>
                          <m:t>𝜈</m:t>
                        </m:r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𝑇𝑑𝑚</m:t>
                        </m:r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  <m:r>
                      <a:rPr lang="en-US" altLang="ko-KR" sz="16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ko-KR" altLang="en-US" sz="1600" i="1">
                        <a:latin typeface="Cambria Math" panose="02040503050406030204" pitchFamily="18" charset="0"/>
                      </a:rPr>
                      <m:t>𝜈</m:t>
                    </m:r>
                    <m:r>
                      <a:rPr lang="en-US" altLang="ko-KR" sz="1600" i="1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ko-KR" sz="1600" i="1">
                        <a:latin typeface="Cambria Math" panose="02040503050406030204" pitchFamily="18" charset="0"/>
                      </a:rPr>
                      <m:t>+</m:t>
                    </m:r>
                    <m:nary>
                      <m:naryPr>
                        <m:chr m:val="∑"/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sz="16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US" altLang="ko-KR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ko-KR" sz="16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ln</m:t>
                                </m:r>
                              </m:fName>
                              <m:e>
                                <m:r>
                                  <a:rPr lang="ko-KR" alt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func>
                            <m:r>
                              <a:rPr lang="en-US" altLang="ko-KR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ko-KR" altLang="en-US" sz="1600" i="1">
                                <a:latin typeface="Cambria Math" panose="02040503050406030204" pitchFamily="18" charset="0"/>
                              </a:rPr>
                              <m:t>𝛽</m:t>
                            </m:r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  <m:t>𝑚𝑖𝑛</m:t>
                                </m:r>
                              </m:sub>
                            </m:sSub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e>
                    </m:nary>
                  </m:oMath>
                </a14:m>
                <a:endParaRPr lang="en-US" altLang="ko-KR" sz="400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lvl="1">
                  <a:spcBef>
                    <a:spcPts val="600"/>
                  </a:spcBef>
                </a:pPr>
                <a:r>
                  <a:rPr lang="en-US" altLang="ko-KR" dirty="0"/>
                  <a:t>ML Solution</a:t>
                </a:r>
              </a:p>
              <a:p>
                <a:pPr lvl="2">
                  <a:spcBef>
                    <a:spcPts val="600"/>
                  </a:spcBef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ko-KR" alt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𝜈</m:t>
                        </m:r>
                      </m:e>
                    </m:acc>
                    <m:r>
                      <a:rPr lang="en-US" altLang="ko-KR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num>
                      <m:den>
                        <m:r>
                          <a:rPr lang="en-US" altLang="ko-KR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den>
                    </m:f>
                  </m:oMath>
                </a14:m>
                <a:endParaRPr lang="en-US" altLang="ko-KR" dirty="0"/>
              </a:p>
              <a:p>
                <a:pPr lvl="2">
                  <a:spcBef>
                    <a:spcPts val="600"/>
                  </a:spcBef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acc>
                          <m:accPr>
                            <m:chr m:val="̂"/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den>
                    </m:f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𝑚𝑖𝑛</m:t>
                                </m:r>
                              </m:sub>
                            </m:sSub>
                          </m:e>
                        </m:d>
                      </m:e>
                    </m:nary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acc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𝑚𝑖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altLang="ko-KR" dirty="0"/>
              </a:p>
              <a:p>
                <a:pPr lvl="2">
                  <a:spcBef>
                    <a:spcPts val="600"/>
                  </a:spcBef>
                </a:pPr>
                <a:r>
                  <a:rPr lang="en-US" altLang="ko-KR" dirty="0">
                    <a:solidFill>
                      <a:schemeClr val="tx1"/>
                    </a:solidFill>
                  </a:rPr>
                  <a:t>Estimation of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𝜈</m:t>
                        </m:r>
                      </m:e>
                    </m:acc>
                  </m:oMath>
                </a14:m>
                <a:r>
                  <a:rPr lang="en-US" altLang="ko-KR" dirty="0"/>
                  <a:t> and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</m:acc>
                  </m:oMath>
                </a14:m>
                <a:r>
                  <a:rPr lang="en-US" altLang="ko-KR" dirty="0"/>
                  <a:t> is completely separated!</a:t>
                </a:r>
              </a:p>
              <a:p>
                <a:pPr lvl="2">
                  <a:spcBef>
                    <a:spcPts val="600"/>
                  </a:spcBef>
                </a:pPr>
                <a:endParaRPr lang="en-US" altLang="ko-KR" sz="1000" dirty="0"/>
              </a:p>
              <a:p>
                <a:pPr lvl="1">
                  <a:spcBef>
                    <a:spcPts val="600"/>
                  </a:spcBef>
                  <a:buClr>
                    <a:srgbClr val="006600"/>
                  </a:buClr>
                </a:pPr>
                <a:r>
                  <a:rPr lang="en-US" altLang="ko-KR" dirty="0">
                    <a:solidFill>
                      <a:srgbClr val="006600"/>
                    </a:solidFill>
                  </a:rPr>
                  <a:t>Tasks</a:t>
                </a:r>
              </a:p>
              <a:p>
                <a:pPr marL="903288" lvl="2" indent="-276225">
                  <a:spcBef>
                    <a:spcPts val="600"/>
                  </a:spcBef>
                  <a:buClr>
                    <a:srgbClr val="006600"/>
                  </a:buClr>
                  <a:buFont typeface="+mj-lt"/>
                  <a:buAutoNum type="arabicPeriod"/>
                </a:pPr>
                <a:r>
                  <a:rPr lang="en-US" altLang="ko-KR" dirty="0">
                    <a:solidFill>
                      <a:srgbClr val="006600"/>
                    </a:solidFill>
                  </a:rPr>
                  <a:t>Calculate variance of the above estimate of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ko-KR" altLang="en-US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𝜈</m:t>
                        </m:r>
                      </m:e>
                    </m:acc>
                  </m:oMath>
                </a14:m>
                <a:r>
                  <a:rPr lang="en-US" altLang="ko-KR" dirty="0">
                    <a:solidFill>
                      <a:srgbClr val="006600"/>
                    </a:solidFill>
                  </a:rPr>
                  <a:t>.</a:t>
                </a:r>
              </a:p>
              <a:p>
                <a:pPr marL="627063" lvl="2" indent="0">
                  <a:spcBef>
                    <a:spcPts val="600"/>
                  </a:spcBef>
                  <a:buClr>
                    <a:srgbClr val="006600"/>
                  </a:buClr>
                  <a:buNone/>
                </a:pPr>
                <a:endParaRPr lang="en-US" altLang="ko-KR" dirty="0">
                  <a:solidFill>
                    <a:srgbClr val="006600"/>
                  </a:solidFill>
                </a:endParaRPr>
              </a:p>
              <a:p>
                <a:pPr marL="627063" lvl="2" indent="0">
                  <a:spcBef>
                    <a:spcPts val="600"/>
                  </a:spcBef>
                  <a:buNone/>
                </a:pPr>
                <a:r>
                  <a:rPr lang="en-US" altLang="ko-KR" sz="1600" dirty="0">
                    <a:solidFill>
                      <a:srgbClr val="006600"/>
                    </a:solidFill>
                  </a:rPr>
                  <a:t>[Hint] Use </a:t>
                </a:r>
                <a14:m>
                  <m:oMath xmlns:m="http://schemas.openxmlformats.org/officeDocument/2006/math">
                    <m:r>
                      <a:rPr lang="en-US" altLang="ko-KR" sz="160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altLang="ko-KR" sz="16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altLang="ko-KR" sz="160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ko-KR" altLang="en-US" sz="16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𝜈</m:t>
                            </m:r>
                          </m:e>
                        </m:acc>
                      </m:e>
                    </m:d>
                    <m:r>
                      <a:rPr lang="en-US" altLang="ko-KR" sz="160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sSub>
                      <m:sSubPr>
                        <m:ctrlPr>
                          <a:rPr lang="en-US" altLang="ko-KR" sz="16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altLang="ko-KR" sz="16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ko-KR" sz="160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altLang="ko-KR" sz="1600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altLang="ko-KR" sz="1600" i="1">
                                            <a:solidFill>
                                              <a:srgbClr val="0066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sSup>
                                          <m:sSupPr>
                                            <m:ctrlPr>
                                              <a:rPr lang="en-US" altLang="ko-KR" sz="1600" i="1">
                                                <a:solidFill>
                                                  <a:srgbClr val="0066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ko-KR" altLang="en-US" sz="1600" i="1">
                                                <a:solidFill>
                                                  <a:srgbClr val="0066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𝜕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ko-KR" sz="1600" i="1">
                                                <a:solidFill>
                                                  <a:srgbClr val="0066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num>
                                      <m:den>
                                        <m:r>
                                          <a:rPr lang="ko-KR" altLang="en-US" sz="1600" i="1">
                                            <a:solidFill>
                                              <a:srgbClr val="0066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sSup>
                                          <m:sSupPr>
                                            <m:ctrlPr>
                                              <a:rPr lang="en-US" altLang="ko-KR" sz="1600" i="1" smtClean="0">
                                                <a:solidFill>
                                                  <a:srgbClr val="0066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acc>
                                              <m:accPr>
                                                <m:chr m:val="̂"/>
                                                <m:ctrlPr>
                                                  <a:rPr lang="en-US" altLang="ko-KR" sz="1600" i="1">
                                                    <a:solidFill>
                                                      <a:srgbClr val="0066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ko-KR" altLang="en-US" sz="1600" i="1">
                                                    <a:solidFill>
                                                      <a:srgbClr val="0066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𝜈</m:t>
                                                </m:r>
                                              </m:e>
                                            </m:acc>
                                          </m:e>
                                          <m:sup>
                                            <m:r>
                                              <a:rPr lang="en-US" altLang="ko-KR" sz="1600" i="1">
                                                <a:solidFill>
                                                  <a:srgbClr val="0066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den>
                                    </m:f>
                                    <m:func>
                                      <m:funcPr>
                                        <m:ctrlPr>
                                          <a:rPr lang="en-US" altLang="ko-KR" sz="1600" i="1">
                                            <a:solidFill>
                                              <a:srgbClr val="0066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ko-KR" sz="1600">
                                            <a:solidFill>
                                              <a:srgbClr val="0066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ln</m:t>
                                        </m:r>
                                      </m:fName>
                                      <m:e>
                                        <m:r>
                                          <a:rPr lang="en-US" altLang="ko-KR" sz="1600" i="1">
                                            <a:solidFill>
                                              <a:srgbClr val="0066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e>
                                    </m:func>
                                  </m:e>
                                </m:d>
                              </m:e>
                              <m:sup>
                                <m:r>
                                  <a:rPr lang="en-US" altLang="ko-KR" sz="1600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</m:e>
                        </m:d>
                      </m:e>
                      <m:sub>
                        <m:r>
                          <a:rPr lang="ko-KR" altLang="en-US" sz="160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𝜈</m:t>
                        </m:r>
                        <m:r>
                          <a:rPr lang="en-US" altLang="ko-KR" sz="16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acc>
                          <m:accPr>
                            <m:chr m:val="̂"/>
                            <m:ctrlPr>
                              <a:rPr lang="en-US" altLang="ko-KR" sz="16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ko-KR" altLang="en-US" sz="16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𝜈</m:t>
                            </m:r>
                          </m:e>
                        </m:acc>
                      </m:sub>
                    </m:sSub>
                  </m:oMath>
                </a14:m>
                <a:r>
                  <a:rPr lang="en-US" altLang="ko-KR" sz="1600" dirty="0">
                    <a:solidFill>
                      <a:srgbClr val="006600"/>
                    </a:solidFill>
                  </a:rPr>
                  <a:t>.</a:t>
                </a:r>
                <a:endParaRPr lang="en-US" altLang="ko-KR" dirty="0">
                  <a:solidFill>
                    <a:srgbClr val="006600"/>
                  </a:solidFill>
                </a:endParaRPr>
              </a:p>
              <a:p>
                <a:pPr marL="895350" lvl="2" indent="-268288">
                  <a:spcBef>
                    <a:spcPts val="600"/>
                  </a:spcBef>
                  <a:buClr>
                    <a:srgbClr val="006600"/>
                  </a:buClr>
                  <a:buFont typeface="+mj-lt"/>
                  <a:buAutoNum type="arabicPeriod" startAt="2"/>
                </a:pPr>
                <a:r>
                  <a:rPr lang="en-US" altLang="ko-KR" dirty="0">
                    <a:solidFill>
                      <a:srgbClr val="006600"/>
                    </a:solidFill>
                  </a:rPr>
                  <a:t>Extend estimate of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ko-KR" altLang="en-US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𝜈</m:t>
                        </m:r>
                      </m:e>
                    </m:acc>
                  </m:oMath>
                </a14:m>
                <a:r>
                  <a:rPr lang="en-US" altLang="ko-KR" dirty="0">
                    <a:solidFill>
                      <a:srgbClr val="006600"/>
                    </a:solidFill>
                  </a:rPr>
                  <a:t> for a finite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ko-KR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en-US" altLang="ko-KR" dirty="0">
                    <a:solidFill>
                      <a:srgbClr val="006600"/>
                    </a:solidFill>
                  </a:rPr>
                  <a:t>.</a:t>
                </a:r>
              </a:p>
              <a:p>
                <a:pPr marL="627062" lvl="2" indent="0">
                  <a:spcBef>
                    <a:spcPts val="600"/>
                  </a:spcBef>
                  <a:buClr>
                    <a:srgbClr val="006600"/>
                  </a:buClr>
                  <a:buNone/>
                </a:pPr>
                <a:endParaRPr lang="en-US" altLang="ko-KR" dirty="0">
                  <a:solidFill>
                    <a:srgbClr val="006600"/>
                  </a:solidFill>
                </a:endParaRPr>
              </a:p>
              <a:p>
                <a:pPr marL="1257300" lvl="2" indent="-630238">
                  <a:spcBef>
                    <a:spcPts val="600"/>
                  </a:spcBef>
                  <a:buNone/>
                </a:pPr>
                <a:r>
                  <a:rPr lang="en-US" altLang="ko-KR" sz="1600" dirty="0">
                    <a:solidFill>
                      <a:srgbClr val="006600"/>
                    </a:solidFill>
                  </a:rPr>
                  <a:t>[Hint] Replace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ko-KR" sz="16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  <m:d>
                      <m:dPr>
                        <m:ctrlPr>
                          <a:rPr lang="en-US" altLang="ko-KR" sz="16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16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ko-KR" sz="16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ko-KR" sz="160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ko-KR" altLang="en-US" sz="160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𝛽</m:t>
                    </m:r>
                    <m:sSup>
                      <m:sSupPr>
                        <m:ctrlPr>
                          <a:rPr lang="en-US" altLang="ko-KR" sz="16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6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ko-KR" sz="16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ko-KR" altLang="en-US" sz="16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  <m:r>
                          <a:rPr lang="en-US" altLang="ko-KR" sz="16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ko-KR" sz="16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ko-KR" sz="16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ko-KR" sz="16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ko-KR" sz="16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ko-KR" sz="16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𝑚𝑖𝑛</m:t>
                            </m:r>
                          </m:sub>
                        </m:sSub>
                        <m:r>
                          <a:rPr lang="en-US" altLang="ko-KR" sz="16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altLang="ko-KR" sz="1600" dirty="0">
                    <a:solidFill>
                      <a:srgbClr val="006600"/>
                    </a:solidFill>
                  </a:rPr>
                  <a:t>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ko-KR" sz="16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  <m:d>
                      <m:dPr>
                        <m:ctrlPr>
                          <a:rPr lang="en-US" altLang="ko-KR" sz="16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16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ko-KR" sz="16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ko-KR" sz="160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16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ko-KR" altLang="en-US" sz="160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𝛽</m:t>
                    </m:r>
                    <m:sSup>
                      <m:sSupPr>
                        <m:ctrlPr>
                          <a:rPr lang="en-US" altLang="ko-KR" sz="16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6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ko-KR" sz="16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ko-KR" altLang="en-US" sz="16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  <m:r>
                          <a:rPr lang="en-US" altLang="ko-KR" sz="16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ko-KR" sz="16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ko-KR" sz="16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ko-KR" sz="16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ko-KR" sz="16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ko-KR" sz="16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𝑚𝑖𝑛</m:t>
                            </m:r>
                          </m:sub>
                        </m:sSub>
                        <m:r>
                          <a:rPr lang="en-US" altLang="ko-KR" sz="16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altLang="ko-KR" sz="1600" dirty="0">
                    <a:solidFill>
                      <a:srgbClr val="006600"/>
                    </a:solidFill>
                  </a:rPr>
                  <a:t>, where </a:t>
                </a:r>
                <a14:m>
                  <m:oMath xmlns:m="http://schemas.openxmlformats.org/officeDocument/2006/math">
                    <m:r>
                      <a:rPr lang="en-US" altLang="ko-KR" sz="160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ko-KR" sz="16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sz="16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ko-KR" sz="1600" b="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600" b="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p>
                              <m:sSupPr>
                                <m:ctrlPr>
                                  <a:rPr lang="en-US" altLang="ko-KR" sz="1600" b="0" i="1" smtClean="0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sz="1600" b="0" i="1" smtClean="0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altLang="ko-KR" sz="1600" b="0" i="1" smtClean="0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ko-KR" altLang="en-US" sz="1600" b="0" i="1" smtClean="0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  <m:r>
                                  <a:rPr lang="en-US" altLang="ko-KR" sz="1600" b="0" i="1" smtClean="0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altLang="ko-KR" sz="1600" b="0" i="1" smtClean="0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600" b="0" i="1" smtClean="0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altLang="ko-KR" sz="1600" b="0" i="1" smtClean="0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𝑚𝑎𝑥</m:t>
                                    </m:r>
                                  </m:sub>
                                </m:sSub>
                                <m:r>
                                  <a:rPr lang="en-US" altLang="ko-KR" sz="1600" b="0" i="1" smtClean="0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ko-KR" sz="1600" b="0" i="1" smtClean="0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600" b="0" i="1" smtClean="0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altLang="ko-KR" sz="1600" b="0" i="1" smtClean="0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𝑚𝑖𝑛</m:t>
                                    </m:r>
                                  </m:sub>
                                </m:sSub>
                                <m:r>
                                  <a:rPr lang="en-US" altLang="ko-KR" sz="1600" b="0" i="1" smtClean="0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altLang="ko-KR" sz="16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altLang="ko-KR" sz="1600" dirty="0">
                    <a:solidFill>
                      <a:srgbClr val="006600"/>
                    </a:solidFill>
                  </a:rPr>
                  <a:t> and the upper integration limit </a:t>
                </a:r>
                <a14:m>
                  <m:oMath xmlns:m="http://schemas.openxmlformats.org/officeDocument/2006/math">
                    <m:r>
                      <a:rPr lang="en-US" altLang="ko-KR" sz="160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US" altLang="ko-KR" sz="1600" dirty="0">
                    <a:solidFill>
                      <a:srgbClr val="006600"/>
                    </a:solidFill>
                  </a:rPr>
                  <a:t>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ko-KR" sz="16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en-US" altLang="ko-KR" sz="1600" dirty="0">
                    <a:solidFill>
                      <a:srgbClr val="006600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332656"/>
                <a:ext cx="8305800" cy="6048672"/>
              </a:xfrm>
              <a:blipFill>
                <a:blip r:embed="rId2"/>
                <a:stretch>
                  <a:fillRect l="-1321" t="-151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82643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395536" y="404664"/>
                <a:ext cx="8229600" cy="5976664"/>
              </a:xfrm>
            </p:spPr>
            <p:txBody>
              <a:bodyPr/>
              <a:lstStyle/>
              <a:p>
                <a:r>
                  <a:rPr lang="en-US" altLang="ko-KR" dirty="0"/>
                  <a:t>Magnitude-Grouped, Unequal Observation Time</a:t>
                </a:r>
              </a:p>
              <a:p>
                <a:pPr lvl="1"/>
                <a:r>
                  <a:rPr lang="en-US" altLang="ko-KR" dirty="0"/>
                  <a:t>Noh (unpublished)</a:t>
                </a:r>
              </a:p>
              <a:p>
                <a:endParaRPr lang="en-US" altLang="ko-KR" sz="800" dirty="0"/>
              </a:p>
              <a:p>
                <a:pPr lvl="1"/>
                <a:r>
                  <a:rPr lang="en-US" altLang="ko-KR" dirty="0"/>
                  <a:t>Probability over </a:t>
                </a:r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ko-KR" dirty="0"/>
                  <a:t>-</a:t>
                </a:r>
                <a:r>
                  <a:rPr lang="en-US" altLang="ko-KR" dirty="0" err="1"/>
                  <a:t>th</a:t>
                </a:r>
                <a:r>
                  <a:rPr lang="en-US" altLang="ko-KR" dirty="0"/>
                  <a:t> magnitude interval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𝑑𝑚</m:t>
                        </m:r>
                      </m:e>
                    </m:d>
                  </m:oMath>
                </a14:m>
                <a:endParaRPr lang="en-US" altLang="ko-KR" dirty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ko-KR" alt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ko-KR" alt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&lt;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ko-KR" alt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ko-KR" alt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p>
                        </m:sSup>
                      </m:num>
                      <m:den>
                        <m:nary>
                          <m:naryPr>
                            <m:chr m:val="∑"/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𝐼</m:t>
                            </m:r>
                          </m:sup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sSup>
                              <m:sSup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ko-KR" alt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sup>
                            </m:sSup>
                          </m:e>
                        </m:nary>
                      </m:den>
                    </m:f>
                  </m:oMath>
                </a14:m>
                <a:endParaRPr lang="en-US" altLang="ko-KR" dirty="0"/>
              </a:p>
              <a:p>
                <a:pPr marL="736600" lvl="2" indent="0">
                  <a:buNone/>
                </a:pPr>
                <a:r>
                  <a:rPr lang="en-US" altLang="ko-KR" dirty="0"/>
                  <a:t>    </a:t>
                </a:r>
                <a:r>
                  <a:rPr lang="en-US" altLang="ko-KR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↔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ko-KR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ko-KR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ko-KR" alt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p>
                        </m:sSup>
                      </m:num>
                      <m:den>
                        <m:nary>
                          <m:naryPr>
                            <m:chr m:val="∑"/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𝐼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altLang="ko-KR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ko-KR" alt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sup>
                            </m:sSup>
                          </m:e>
                        </m:nary>
                      </m:den>
                    </m:f>
                  </m:oMath>
                </a14:m>
                <a:r>
                  <a:rPr lang="en-US" altLang="ko-KR" dirty="0"/>
                  <a:t> (</a:t>
                </a:r>
                <a:r>
                  <a:rPr lang="en-US" altLang="ko-KR" dirty="0" err="1"/>
                  <a:t>Weichert</a:t>
                </a:r>
                <a:r>
                  <a:rPr lang="en-US" altLang="ko-KR" dirty="0"/>
                  <a:t>, 1980)</a:t>
                </a:r>
              </a:p>
              <a:p>
                <a:pPr lvl="2"/>
                <a:endParaRPr lang="en-US" altLang="ko-KR" sz="600" dirty="0"/>
              </a:p>
              <a:p>
                <a:pPr lvl="1"/>
                <a:r>
                  <a:rPr lang="en-US" altLang="ko-KR" dirty="0"/>
                  <a:t>Mean frequency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dirty="0"/>
                  <a:t> of events of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ko-KR" dirty="0" err="1"/>
                  <a:t>-th</a:t>
                </a:r>
                <a:r>
                  <a:rPr lang="en-US" altLang="ko-KR" dirty="0"/>
                  <a:t> magnitude interval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𝜈</m:t>
                    </m:r>
                    <m:sSub>
                      <m:sSubPr>
                        <m:ctrlPr>
                          <a:rPr lang="en-US" altLang="ko-KR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ko-KR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𝜈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ko-KR" alt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p>
                        </m:sSup>
                      </m:num>
                      <m:den>
                        <m:nary>
                          <m:naryPr>
                            <m:chr m:val="∑"/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𝐼</m:t>
                            </m:r>
                          </m:sup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sSup>
                              <m:sSup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ko-KR" alt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sup>
                            </m:sSup>
                          </m:e>
                        </m:nary>
                      </m:den>
                    </m:f>
                  </m:oMath>
                </a14:m>
                <a:endParaRPr lang="en-US" altLang="ko-KR" dirty="0"/>
              </a:p>
              <a:p>
                <a:pPr lvl="2"/>
                <a:endParaRPr lang="en-US" altLang="ko-KR" sz="600" dirty="0"/>
              </a:p>
              <a:p>
                <a:pPr lvl="1"/>
                <a:r>
                  <a:rPr lang="en-US" altLang="ko-KR" dirty="0"/>
                  <a:t>Poisson probability for frequency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altLang="ko-KR" dirty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ko-KR" altLang="en-US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p>
                        </m:sSup>
                        <m:sSup>
                          <m:sSup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ko-KR" altLang="en-US" i="1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p>
                        </m:sSup>
                      </m:num>
                      <m:den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!</m:t>
                        </m:r>
                      </m:den>
                    </m:f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ko-KR" altLang="en-US" i="1">
                                    <a:latin typeface="Cambria Math" panose="02040503050406030204" pitchFamily="18" charset="0"/>
                                  </a:rPr>
                                  <m:t>𝜈</m:t>
                                </m:r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p>
                        </m:sSup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𝜈</m:t>
                            </m:r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p>
                        </m:sSup>
                      </m:num>
                      <m:den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!</m:t>
                        </m:r>
                      </m:den>
                    </m:f>
                  </m:oMath>
                </a14:m>
                <a:endParaRPr lang="en-US" altLang="ko-KR" dirty="0"/>
              </a:p>
              <a:p>
                <a:pPr lvl="2"/>
                <a:endParaRPr lang="en-US" altLang="ko-KR" sz="600" dirty="0"/>
              </a:p>
              <a:p>
                <a:pPr lvl="1"/>
                <a:r>
                  <a:rPr lang="en-US" altLang="ko-KR" dirty="0"/>
                  <a:t>Log-likelihood function</a:t>
                </a:r>
              </a:p>
              <a:p>
                <a:pPr lvl="2"/>
                <a14:m>
                  <m:oMath xmlns:m="http://schemas.openxmlformats.org/officeDocument/2006/math">
                    <m:func>
                      <m:func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𝜈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ko-KR" alt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sup>
                      <m:e>
                        <m:func>
                          <m:func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ko-KR" b="0" i="0" smtClean="0"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  <m:sub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e>
                        </m:func>
                      </m:e>
                    </m:nary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𝐼</m:t>
                        </m:r>
                      </m:sup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func>
                              <m:func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ko-KR" b="0" i="0" smtClean="0">
                                    <a:latin typeface="Cambria Math" panose="02040503050406030204" pitchFamily="18" charset="0"/>
                                  </a:rPr>
                                  <m:t>ln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ko-KR" altLang="en-US" i="1">
                                            <a:latin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e>
                                      <m:sub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func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ko-KR" altLang="en-US" i="1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unc>
                              <m:func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ko-KR" b="0" i="0" smtClean="0">
                                    <a:latin typeface="Cambria Math" panose="02040503050406030204" pitchFamily="18" charset="0"/>
                                  </a:rPr>
                                  <m:t>ln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  <m:sub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!</m:t>
                                    </m:r>
                                  </m:e>
                                </m:d>
                              </m:e>
                            </m:func>
                          </m:e>
                        </m:d>
                      </m:e>
                    </m:nary>
                  </m:oMath>
                </a14:m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5536" y="404664"/>
                <a:ext cx="8229600" cy="5976664"/>
              </a:xfrm>
              <a:blipFill>
                <a:blip r:embed="rId2"/>
                <a:stretch>
                  <a:fillRect l="-1407" t="-1427" b="-417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000159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395536" y="548680"/>
                <a:ext cx="8229600" cy="5320283"/>
              </a:xfrm>
            </p:spPr>
            <p:txBody>
              <a:bodyPr/>
              <a:lstStyle/>
              <a:p>
                <a:pPr lvl="1">
                  <a:buClr>
                    <a:schemeClr val="bg1">
                      <a:lumMod val="65000"/>
                    </a:schemeClr>
                  </a:buClr>
                </a:pPr>
                <a:r>
                  <a:rPr lang="en-US" altLang="ko-KR" dirty="0">
                    <a:solidFill>
                      <a:schemeClr val="bg1">
                        <a:lumMod val="65000"/>
                      </a:schemeClr>
                    </a:solidFill>
                  </a:rPr>
                  <a:t>Log-likelihood function (continued)</a:t>
                </a:r>
              </a:p>
              <a:p>
                <a:pPr marL="895350" lvl="2"/>
                <a14:m>
                  <m:oMath xmlns:m="http://schemas.openxmlformats.org/officeDocument/2006/math">
                    <m:func>
                      <m:funcPr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sz="1600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ko-KR" altLang="en-US" sz="1600" i="1">
                            <a:latin typeface="Cambria Math" panose="02040503050406030204" pitchFamily="18" charset="0"/>
                          </a:rPr>
                          <m:t>𝜈</m:t>
                        </m:r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ko-KR" altLang="en-US" sz="16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sup>
                      <m:e>
                        <m:func>
                          <m:funcPr>
                            <m:ctrlP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ko-KR" sz="1600" b="0" i="0" smtClean="0"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ko-KR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600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altLang="ko-KR" sz="1600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ko-KR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ko-KR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600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  <m:sub>
                                        <m:r>
                                          <a:rPr lang="en-US" altLang="ko-KR" sz="16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e>
                        </m:func>
                      </m:e>
                    </m:nary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sz="16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𝐼</m:t>
                        </m:r>
                      </m:sup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ko-KR" sz="16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func>
                              <m:funcPr>
                                <m:ctrlP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ko-KR" sz="1600" b="0" i="0" smtClean="0">
                                    <a:latin typeface="Cambria Math" panose="02040503050406030204" pitchFamily="18" charset="0"/>
                                  </a:rPr>
                                  <m:t>ln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altLang="ko-KR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ko-KR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ko-KR" altLang="en-US" sz="1600" i="1">
                                            <a:latin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e>
                                      <m:sub>
                                        <m:r>
                                          <a:rPr lang="en-US" altLang="ko-KR" sz="16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func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ko-KR" altLang="en-US" sz="1600" i="1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unc>
                              <m:funcPr>
                                <m:ctrlP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ko-KR" sz="1600" b="0" i="0" smtClean="0">
                                    <a:latin typeface="Cambria Math" panose="02040503050406030204" pitchFamily="18" charset="0"/>
                                  </a:rPr>
                                  <m:t>ln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altLang="ko-KR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ko-KR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600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  <m:sub>
                                        <m:r>
                                          <a:rPr lang="en-US" altLang="ko-KR" sz="16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altLang="ko-KR" sz="1600" i="1">
                                        <a:latin typeface="Cambria Math" panose="02040503050406030204" pitchFamily="18" charset="0"/>
                                      </a:rPr>
                                      <m:t>!</m:t>
                                    </m:r>
                                  </m:e>
                                </m:d>
                              </m:e>
                            </m:func>
                          </m:e>
                        </m:d>
                      </m:e>
                    </m:nary>
                  </m:oMath>
                </a14:m>
                <a:endParaRPr lang="en-US" altLang="ko-KR" sz="1600" i="1" dirty="0">
                  <a:latin typeface="Cambria Math" panose="02040503050406030204" pitchFamily="18" charset="0"/>
                </a:endParaRPr>
              </a:p>
              <a:p>
                <a:pPr marL="736600" lvl="2" indent="0">
                  <a:buNone/>
                </a:pPr>
                <a:r>
                  <a:rPr lang="en-US" altLang="ko-KR" sz="1600" b="0" dirty="0"/>
                  <a:t>              </a:t>
                </a:r>
                <a14:m>
                  <m:oMath xmlns:m="http://schemas.openxmlformats.org/officeDocument/2006/math"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sz="16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𝐼</m:t>
                        </m:r>
                      </m:sup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func>
                              <m:funcPr>
                                <m:ctrlP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ko-KR" sz="1600" b="0" i="0" smtClean="0">
                                    <a:latin typeface="Cambria Math" panose="02040503050406030204" pitchFamily="18" charset="0"/>
                                  </a:rPr>
                                  <m:t>ln</m:t>
                                </m:r>
                              </m:fName>
                              <m:e>
                                <m:r>
                                  <a:rPr lang="ko-KR" altLang="en-US" sz="1600" i="1">
                                    <a:latin typeface="Cambria Math" panose="02040503050406030204" pitchFamily="18" charset="0"/>
                                  </a:rPr>
                                  <m:t>𝜈</m:t>
                                </m:r>
                              </m:e>
                            </m:func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func>
                              <m:funcPr>
                                <m:ctrlP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ko-KR" sz="1600" b="0" i="0" smtClean="0">
                                    <a:latin typeface="Cambria Math" panose="02040503050406030204" pitchFamily="18" charset="0"/>
                                  </a:rPr>
                                  <m:t>ln</m:t>
                                </m:r>
                              </m:fName>
                              <m:e>
                                <m:sSub>
                                  <m:sSubPr>
                                    <m:ctrlPr>
                                      <a:rPr lang="en-US" altLang="ko-KR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6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altLang="ko-KR" sz="16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func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ko-KR" altLang="en-US" sz="1600" i="1">
                                <a:latin typeface="Cambria Math" panose="02040503050406030204" pitchFamily="18" charset="0"/>
                              </a:rPr>
                              <m:t>𝛽</m:t>
                            </m:r>
                            <m:sSub>
                              <m:sSubPr>
                                <m:ctrlP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func>
                              <m:funcPr>
                                <m:ctrlP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ko-KR" sz="1600" b="0" i="0" smtClean="0">
                                    <a:latin typeface="Cambria Math" panose="02040503050406030204" pitchFamily="18" charset="0"/>
                                  </a:rPr>
                                  <m:t>ln</m:t>
                                </m:r>
                              </m:fName>
                              <m:e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</m:func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ko-KR" altLang="en-US" sz="1600" i="1">
                                <a:latin typeface="Cambria Math" panose="02040503050406030204" pitchFamily="18" charset="0"/>
                              </a:rPr>
                              <m:t>𝜈</m:t>
                            </m:r>
                            <m:sSub>
                              <m:sSubPr>
                                <m:ctrlP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en-US" altLang="ko-KR" sz="160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ko-KR" altLang="en-US" sz="1600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  <m:sSub>
                                  <m:sSubPr>
                                    <m:ctrlPr>
                                      <a:rPr lang="en-US" altLang="ko-KR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6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altLang="ko-KR" sz="16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sup>
                            </m:sSup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/</m:t>
                            </m:r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unc>
                              <m:funcPr>
                                <m:ctrlP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ko-KR" sz="1600">
                                    <a:latin typeface="Cambria Math" panose="02040503050406030204" pitchFamily="18" charset="0"/>
                                  </a:rPr>
                                  <m:t>ln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altLang="ko-KR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ko-KR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600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  <m:sub>
                                        <m:r>
                                          <a:rPr lang="en-US" altLang="ko-KR" sz="16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altLang="ko-KR" sz="1600" i="1">
                                        <a:latin typeface="Cambria Math" panose="02040503050406030204" pitchFamily="18" charset="0"/>
                                      </a:rPr>
                                      <m:t>!</m:t>
                                    </m:r>
                                  </m:e>
                                </m:d>
                              </m:e>
                            </m:func>
                          </m:e>
                        </m:d>
                      </m:e>
                    </m:nary>
                  </m:oMath>
                </a14:m>
                <a:endParaRPr lang="en-US" altLang="ko-KR" sz="1600" i="1" dirty="0">
                  <a:latin typeface="Cambria Math" panose="02040503050406030204" pitchFamily="18" charset="0"/>
                </a:endParaRPr>
              </a:p>
              <a:p>
                <a:pPr marL="736600" lvl="2" indent="0">
                  <a:buNone/>
                </a:pPr>
                <a:r>
                  <a:rPr lang="en-US" altLang="ko-KR" sz="1600" b="0" dirty="0"/>
                  <a:t>               </a:t>
                </a:r>
                <a14:m>
                  <m:oMath xmlns:m="http://schemas.openxmlformats.org/officeDocument/2006/math"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func>
                      <m:funcPr>
                        <m:ctrlPr>
                          <a:rPr lang="en-US" altLang="ko-KR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sz="16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r>
                          <a:rPr lang="ko-KR" altLang="en-US" sz="1600" i="1">
                            <a:latin typeface="Cambria Math" panose="02040503050406030204" pitchFamily="18" charset="0"/>
                          </a:rPr>
                          <m:t>𝜈</m:t>
                        </m:r>
                      </m:e>
                    </m:func>
                    <m:r>
                      <a:rPr lang="en-US" altLang="ko-KR" sz="16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  <m:nary>
                      <m:naryPr>
                        <m:chr m:val="∑"/>
                        <m:ctrlPr>
                          <a:rPr lang="en-US" altLang="ko-KR" sz="16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sz="16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sz="16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ko-KR" sz="16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sup>
                      <m:e>
                        <m:d>
                          <m:dPr>
                            <m:ctrlPr>
                              <a:rPr lang="en-US" altLang="ko-KR" sz="1600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sz="1600" i="1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600" i="1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altLang="ko-KR" sz="1600" i="1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func>
                              <m:funcPr>
                                <m:ctrlPr>
                                  <a:rPr lang="en-US" altLang="ko-KR" sz="1600" i="1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ko-KR" sz="160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ln</m:t>
                                </m:r>
                              </m:fName>
                              <m:e>
                                <m:sSub>
                                  <m:sSubPr>
                                    <m:ctrlPr>
                                      <a:rPr lang="en-US" altLang="ko-KR" sz="1600" i="1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600" i="1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altLang="ko-KR" sz="1600" i="1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func>
                          </m:e>
                        </m:d>
                      </m:e>
                    </m:nary>
                    <m:r>
                      <a:rPr lang="en-US" altLang="ko-KR" sz="1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ko-KR" altLang="en-US" sz="1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altLang="ko-KR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acc>
                      <m:accPr>
                        <m:chr m:val="̅"/>
                        <m:ctrlPr>
                          <a:rPr lang="en-US" altLang="ko-KR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acc>
                    <m:r>
                      <a:rPr lang="en-US" altLang="ko-KR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ko-KR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func>
                      <m:funcPr>
                        <m:ctrlP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sz="16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func>
                    <m:r>
                      <a:rPr lang="en-US" altLang="ko-KR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ko-KR" altLang="en-US" sz="1600" i="1">
                        <a:latin typeface="Cambria Math" panose="02040503050406030204" pitchFamily="18" charset="0"/>
                      </a:rPr>
                      <m:t>𝜈</m:t>
                    </m:r>
                    <m:sSub>
                      <m:sSubPr>
                        <m:ctrlPr>
                          <a:rPr lang="en-US" altLang="ko-KR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ko-KR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ko-KR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altLang="ko-KR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altLang="ko-KR" sz="160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−</m:t>
                    </m:r>
                    <m:func>
                      <m:funcPr>
                        <m:ctrlPr>
                          <a:rPr lang="en-US" altLang="ko-KR" sz="16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sz="160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altLang="ko-KR" sz="160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sz="1600" i="1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600" i="1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altLang="ko-KR" sz="1600" i="1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ko-KR" sz="160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!</m:t>
                            </m:r>
                          </m:e>
                        </m:d>
                      </m:e>
                    </m:func>
                  </m:oMath>
                </a14:m>
                <a:endParaRPr lang="en-US" altLang="ko-KR" sz="1600" dirty="0"/>
              </a:p>
              <a:p>
                <a:pPr marL="736600" lvl="2" indent="0">
                  <a:buNone/>
                </a:pPr>
                <a:r>
                  <a:rPr lang="en-US" altLang="ko-KR" sz="1600" dirty="0"/>
                  <a:t>    where </a:t>
                </a:r>
                <a14:m>
                  <m:oMath xmlns:m="http://schemas.openxmlformats.org/officeDocument/2006/math">
                    <m:r>
                      <a:rPr lang="en-US" altLang="ko-KR" sz="1600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sz="16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𝐼</m:t>
                        </m:r>
                      </m:sup>
                      <m:e>
                        <m:sSub>
                          <m:sSub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altLang="ko-KR" sz="1600" dirty="0"/>
                  <a:t>,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acc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sz="16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𝐼</m:t>
                        </m:r>
                      </m:sup>
                      <m:e>
                        <m:sSub>
                          <m:sSub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altLang="ko-KR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altLang="ko-KR" sz="1600" dirty="0"/>
                  <a:t>, </a:t>
                </a:r>
                <a14:m>
                  <m:oMath xmlns:m="http://schemas.openxmlformats.org/officeDocument/2006/math">
                    <m:r>
                      <a:rPr lang="en-US" altLang="ko-KR" sz="1600" i="1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altLang="ko-KR" sz="16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ko-K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ko-K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US" altLang="ko-K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ko-KR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</m:sup>
                      <m:e>
                        <m:r>
                          <a:rPr lang="en-US" altLang="ko-K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ko-KR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ko-KR" alt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  <m:sSub>
                              <m:sSubPr>
                                <m:ctrlPr>
                                  <a:rPr lang="en-US" altLang="ko-KR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altLang="ko-KR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sup>
                        </m:sSup>
                      </m:e>
                    </m:nary>
                  </m:oMath>
                </a14:m>
                <a:r>
                  <a:rPr lang="en-US" altLang="ko-KR" sz="1600" dirty="0"/>
                  <a:t>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ko-KR" sz="16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ko-K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ko-K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US" altLang="ko-K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ko-KR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</m:sup>
                      <m:e>
                        <m:sSub>
                          <m:sSubPr>
                            <m:ctrlPr>
                              <a:rPr lang="en-US" altLang="ko-KR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altLang="ko-K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ko-KR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ko-KR" alt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  <m:sSub>
                              <m:sSubPr>
                                <m:ctrlPr>
                                  <a:rPr lang="en-US" altLang="ko-KR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altLang="ko-KR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sup>
                        </m:sSup>
                      </m:e>
                    </m:nary>
                  </m:oMath>
                </a14:m>
                <a:endParaRPr lang="en-US" altLang="ko-KR" sz="1600" dirty="0"/>
              </a:p>
              <a:p>
                <a:pPr marL="376237" lvl="1" indent="0">
                  <a:buNone/>
                </a:pPr>
                <a:endParaRPr lang="en-US" altLang="ko-KR" sz="400" dirty="0"/>
              </a:p>
              <a:p>
                <a:pPr lvl="1"/>
                <a:r>
                  <a:rPr lang="en-US" altLang="ko-KR" dirty="0"/>
                  <a:t>Estimation of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𝜈</m:t>
                    </m:r>
                  </m:oMath>
                </a14:m>
                <a:endParaRPr lang="en-US" altLang="ko-KR" dirty="0"/>
              </a:p>
              <a:p>
                <a:pPr lvl="2"/>
                <a14:m>
                  <m:oMath xmlns:m="http://schemas.openxmlformats.org/officeDocument/2006/math"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𝜕𝜈</m:t>
                        </m:r>
                      </m:den>
                    </m:f>
                    <m:func>
                      <m:func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func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𝑁</m:t>
                        </m:r>
                      </m:num>
                      <m:den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𝜈</m:t>
                        </m:r>
                      </m:den>
                    </m:f>
                    <m:r>
                      <a:rPr lang="en-US" altLang="ko-KR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num>
                      <m:den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den>
                    </m:f>
                  </m:oMath>
                </a14:m>
                <a:endParaRPr lang="en-US" altLang="ko-KR" dirty="0"/>
              </a:p>
              <a:p>
                <a:pPr lvl="2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ko-KR" alt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𝜈</m:t>
                        </m:r>
                      </m:e>
                    </m:acc>
                    <m:r>
                      <a:rPr lang="en-US" altLang="ko-KR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altLang="ko-KR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num>
                      <m:den>
                        <m:sSub>
                          <m:sSubPr>
                            <m:ctrlPr>
                              <a:rPr lang="en-US" altLang="ko-KR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ko-KR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r>
                      <a:rPr lang="en-US" altLang="ko-KR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ctrlPr>
                              <a:rPr lang="en-US" altLang="ko-KR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ko-KR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ko-KR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ko-KR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altLang="ko-KR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altLang="ko-KR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altLang="ko-KR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ko-KR" alt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</m:acc>
                                <m:sSub>
                                  <m:sSubPr>
                                    <m:ctrlPr>
                                      <a:rPr lang="en-US" altLang="ko-KR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sup>
                            </m:sSup>
                          </m:e>
                        </m:nary>
                      </m:num>
                      <m:den>
                        <m:nary>
                          <m:naryPr>
                            <m:chr m:val="∑"/>
                            <m:ctrlPr>
                              <a:rPr lang="en-US" altLang="ko-KR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ko-KR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ko-KR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ko-KR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altLang="ko-KR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en-US" altLang="ko-KR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altLang="ko-KR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altLang="ko-KR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ko-KR" alt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</m:acc>
                                <m:sSub>
                                  <m:sSubPr>
                                    <m:ctrlPr>
                                      <a:rPr lang="en-US" altLang="ko-KR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sup>
                            </m:sSup>
                          </m:e>
                        </m:nary>
                      </m:den>
                    </m:f>
                    <m:r>
                      <a:rPr lang="en-US" altLang="ko-KR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altLang="ko-KR" dirty="0"/>
                  <a:t>			(1)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altLang="ko-KR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altLang="ko-KR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altLang="ko-KR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ko-KR" alt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𝜈</m:t>
                            </m:r>
                          </m:e>
                        </m:acc>
                      </m:e>
                    </m:d>
                    <m:r>
                      <a:rPr lang="en-US" altLang="ko-KR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sSub>
                      <m:sSubPr>
                        <m:ctrlPr>
                          <a:rPr lang="en-US" altLang="ko-KR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altLang="ko-KR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ko-KR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altLang="ko-KR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altLang="ko-KR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sSup>
                                          <m:sSupPr>
                                            <m:ctrlPr>
                                              <a:rPr lang="en-US" altLang="ko-KR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ko-KR" altLang="en-US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𝜕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ko-KR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num>
                                      <m:den>
                                        <m:r>
                                          <a:rPr lang="ko-KR" altLang="en-US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sSup>
                                          <m:sSupPr>
                                            <m:ctrlPr>
                                              <a:rPr lang="en-US" altLang="ko-KR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acc>
                                              <m:accPr>
                                                <m:chr m:val="̂"/>
                                                <m:ctrlPr>
                                                  <a:rPr lang="en-US" altLang="ko-KR" i="1" smtClean="0">
                                                    <a:solidFill>
                                                      <a:srgbClr val="C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ko-KR" altLang="en-US" i="1">
                                                    <a:solidFill>
                                                      <a:srgbClr val="C0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𝜈</m:t>
                                                </m:r>
                                              </m:e>
                                            </m:acc>
                                          </m:e>
                                          <m:sup>
                                            <m:r>
                                              <a:rPr lang="en-US" altLang="ko-KR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den>
                                    </m:f>
                                    <m:func>
                                      <m:funcPr>
                                        <m:ctrlPr>
                                          <a:rPr lang="en-US" altLang="ko-KR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ko-KR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ln</m:t>
                                        </m:r>
                                      </m:fName>
                                      <m:e>
                                        <m:r>
                                          <a:rPr lang="en-US" altLang="ko-KR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e>
                                    </m:func>
                                  </m:e>
                                </m:d>
                              </m:e>
                              <m:sup>
                                <m:r>
                                  <a:rPr lang="en-US" altLang="ko-KR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</m:e>
                        </m:d>
                      </m:e>
                      <m:sub>
                        <m:r>
                          <a:rPr lang="ko-KR" alt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𝜈</m:t>
                        </m:r>
                        <m:r>
                          <a:rPr lang="en-US" altLang="ko-KR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acc>
                          <m:accPr>
                            <m:chr m:val="̂"/>
                            <m:ctrlPr>
                              <a:rPr lang="en-US" altLang="ko-KR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ko-KR" alt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𝜈</m:t>
                            </m:r>
                          </m:e>
                        </m:acc>
                      </m:sub>
                    </m:sSub>
                    <m:r>
                      <a:rPr lang="en-US" altLang="ko-KR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ko-KR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altLang="ko-KR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ko-KR" alt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𝜈</m:t>
                                </m:r>
                              </m:e>
                            </m:acc>
                          </m:e>
                          <m:sup>
                            <m:r>
                              <a:rPr lang="en-US" altLang="ko-KR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altLang="ko-KR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</m:oMath>
                </a14:m>
                <a:r>
                  <a:rPr lang="en-US" altLang="ko-KR" dirty="0"/>
                  <a:t>		(2)</a:t>
                </a:r>
              </a:p>
              <a:p>
                <a:pPr lvl="3"/>
                <a:r>
                  <a:rPr lang="en-US" altLang="ko-KR" dirty="0"/>
                  <a:t>Estimation of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𝜈</m:t>
                        </m:r>
                      </m:e>
                    </m:acc>
                  </m:oMath>
                </a14:m>
                <a:r>
                  <a:rPr lang="en-US" altLang="ko-KR" dirty="0"/>
                  <a:t> and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</m:acc>
                  </m:oMath>
                </a14:m>
                <a:r>
                  <a:rPr lang="en-US" altLang="ko-KR" dirty="0"/>
                  <a:t> is not separated!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𝜈</m:t>
                            </m:r>
                          </m:e>
                        </m:acc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≥</m:t>
                        </m:r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𝜈</m:t>
                        </m:r>
                      </m:e>
                    </m:acc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ko-KR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ko-KR" alt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</m:acc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sup>
                            </m:sSup>
                          </m:e>
                        </m:nary>
                      </m:num>
                      <m:den>
                        <m:nary>
                          <m:naryPr>
                            <m:chr m:val="∑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ko-KR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ko-KR" alt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</m:acc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sup>
                            </m:sSup>
                          </m:e>
                        </m:nary>
                      </m:den>
                    </m:f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̂"/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𝜈</m:t>
                            </m:r>
                          </m:e>
                        </m:acc>
                      </m:num>
                      <m:den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sup>
                      <m:e>
                        <m:sSup>
                          <m:sSup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acc>
                              <m:accPr>
                                <m:chr m:val="̂"/>
                                <m:ctrlPr>
                                  <a:rPr lang="en-US" altLang="ko-KR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ko-KR" alt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acc>
                            <m:sSub>
                              <m:sSub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sup>
                        </m:sSup>
                      </m:e>
                    </m:nary>
                  </m:oMath>
                </a14:m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5536" y="548680"/>
                <a:ext cx="8229600" cy="5320283"/>
              </a:xfrm>
              <a:blipFill>
                <a:blip r:embed="rId2"/>
                <a:stretch>
                  <a:fillRect t="-57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216647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BEFC22B7-BF8F-41D1-920E-ABDE9D6862D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925488"/>
                <a:ext cx="8229600" cy="5527847"/>
              </a:xfrm>
            </p:spPr>
            <p:txBody>
              <a:bodyPr/>
              <a:lstStyle/>
              <a:p>
                <a:r>
                  <a:rPr lang="en-US" altLang="ko-KR" dirty="0"/>
                  <a:t>Origin Parameters</a:t>
                </a:r>
              </a:p>
              <a:p>
                <a:pPr lvl="1"/>
                <a:r>
                  <a:rPr lang="en-US" altLang="ko-KR" dirty="0"/>
                  <a:t>(Origin) Time</a:t>
                </a:r>
              </a:p>
              <a:p>
                <a:pPr lvl="2"/>
                <a:r>
                  <a:rPr lang="en-US" altLang="ko-KR" dirty="0"/>
                  <a:t>Time of earthquake occurrence</a:t>
                </a:r>
              </a:p>
              <a:p>
                <a:pPr lvl="2"/>
                <a:r>
                  <a:rPr lang="en-US" altLang="ko-KR" dirty="0"/>
                  <a:t>usually corresponds to the rupture initiation time</a:t>
                </a:r>
              </a:p>
              <a:p>
                <a:pPr lvl="1"/>
                <a:r>
                  <a:rPr lang="en-US" altLang="ko-KR" dirty="0"/>
                  <a:t>Location</a:t>
                </a:r>
              </a:p>
              <a:p>
                <a:pPr lvl="2"/>
                <a:r>
                  <a:rPr lang="en-US" altLang="ko-KR" dirty="0"/>
                  <a:t>Locus at which an earthquake occurred, hypocenter</a:t>
                </a:r>
              </a:p>
              <a:p>
                <a:pPr lvl="3"/>
                <a:r>
                  <a:rPr lang="en-US" altLang="ko-KR" dirty="0"/>
                  <a:t>Usually corresponds to the rupture initiation point</a:t>
                </a:r>
              </a:p>
              <a:p>
                <a:pPr lvl="2"/>
                <a:r>
                  <a:rPr lang="en-US" altLang="ko-KR" dirty="0"/>
                  <a:t>Also described by epicenter and depth</a:t>
                </a:r>
              </a:p>
              <a:p>
                <a:pPr lvl="2"/>
                <a:r>
                  <a:rPr lang="en-US" altLang="ko-KR" dirty="0"/>
                  <a:t>Epicenter</a:t>
                </a:r>
              </a:p>
              <a:p>
                <a:pPr lvl="3"/>
                <a:r>
                  <a:rPr lang="en-US" altLang="ko-KR" dirty="0"/>
                  <a:t>Vertical projection of hypocenter to the surface</a:t>
                </a:r>
              </a:p>
              <a:p>
                <a:pPr lvl="3"/>
                <a:r>
                  <a:rPr lang="en-US" altLang="ko-KR" dirty="0"/>
                  <a:t>Described in geographical latitude &amp; longitude</a:t>
                </a:r>
              </a:p>
              <a:p>
                <a:pPr lvl="2"/>
                <a:r>
                  <a:rPr lang="en-US" altLang="ko-KR" dirty="0"/>
                  <a:t>Focal depth</a:t>
                </a:r>
              </a:p>
              <a:p>
                <a:pPr lvl="3"/>
                <a:r>
                  <a:rPr lang="en-US" altLang="ko-KR" dirty="0"/>
                  <a:t>Depth (km) to the hypocenter</a:t>
                </a:r>
              </a:p>
              <a:p>
                <a:pPr lvl="2"/>
                <a:r>
                  <a:rPr lang="en-US" altLang="ko-KR" dirty="0"/>
                  <a:t>Distances to an earthquake</a:t>
                </a:r>
              </a:p>
              <a:p>
                <a:pPr lvl="3"/>
                <a:r>
                  <a:rPr lang="en-US" altLang="ko-KR" dirty="0" err="1"/>
                  <a:t>Hypocentral</a:t>
                </a:r>
                <a:r>
                  <a:rPr lang="en-US" altLang="ko-KR" dirty="0"/>
                  <a:t> distance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</m:oMath>
                </a14:m>
                <a:r>
                  <a:rPr lang="en-US" altLang="ko-KR" dirty="0"/>
                  <a:t>), epicentral distance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en-US" altLang="ko-KR" dirty="0"/>
                  <a:t>), focal depth (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altLang="ko-KR" dirty="0"/>
                  <a:t>)</a:t>
                </a:r>
              </a:p>
              <a:p>
                <a:pPr lvl="3"/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sub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ko-KR" dirty="0"/>
                  <a:t>; not a propagation distance</a:t>
                </a:r>
              </a:p>
              <a:p>
                <a:pPr lvl="1"/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BEFC22B7-BF8F-41D1-920E-ABDE9D6862D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925488"/>
                <a:ext cx="8229600" cy="5527847"/>
              </a:xfrm>
              <a:blipFill>
                <a:blip r:embed="rId2"/>
                <a:stretch>
                  <a:fillRect l="-1333" t="-165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제목 1">
            <a:extLst>
              <a:ext uri="{FF2B5EF4-FFF2-40B4-BE49-F238E27FC236}">
                <a16:creationId xmlns:a16="http://schemas.microsoft.com/office/drawing/2014/main" id="{3BBB5035-DC11-4345-8960-737E99527BFA}"/>
              </a:ext>
            </a:extLst>
          </p:cNvPr>
          <p:cNvSpPr txBox="1">
            <a:spLocks/>
          </p:cNvSpPr>
          <p:nvPr/>
        </p:nvSpPr>
        <p:spPr>
          <a:xfrm>
            <a:off x="467544" y="209526"/>
            <a:ext cx="8229600" cy="563562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2pPr>
            <a:lvl3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3pPr>
            <a:lvl4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4pPr>
            <a:lvl5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5pPr>
            <a:lvl6pPr marL="457200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6pPr>
            <a:lvl7pPr marL="914400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7pPr>
            <a:lvl8pPr marL="1371600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8pPr>
            <a:lvl9pPr marL="1828800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9pPr>
          </a:lstStyle>
          <a:p>
            <a:r>
              <a:rPr lang="en-US" altLang="ko-KR" kern="0" dirty="0"/>
              <a:t>Preparation of Catalog</a:t>
            </a:r>
            <a:endParaRPr lang="ko-KR" altLang="en-US" kern="0" dirty="0"/>
          </a:p>
        </p:txBody>
      </p:sp>
    </p:spTree>
    <p:extLst>
      <p:ext uri="{BB962C8B-B14F-4D97-AF65-F5344CB8AC3E}">
        <p14:creationId xmlns:p14="http://schemas.microsoft.com/office/powerpoint/2010/main" val="40135833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395536" y="556989"/>
                <a:ext cx="8229600" cy="5248275"/>
              </a:xfrm>
            </p:spPr>
            <p:txBody>
              <a:bodyPr/>
              <a:lstStyle/>
              <a:p>
                <a:pPr lvl="1"/>
                <a:r>
                  <a:rPr lang="en-US" altLang="ko-KR" dirty="0"/>
                  <a:t>Estimation of 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endParaRPr lang="en-US" altLang="ko-KR" dirty="0"/>
              </a:p>
              <a:p>
                <a:pPr lvl="2"/>
                <a14:m>
                  <m:oMath xmlns:m="http://schemas.openxmlformats.org/officeDocument/2006/math"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ko-KR" altLang="en-US" i="1" smtClean="0">
                            <a:latin typeface="Cambria Math" panose="02040503050406030204" pitchFamily="18" charset="0"/>
                          </a:rPr>
                          <m:t>𝛽</m:t>
                        </m:r>
                      </m:den>
                    </m:f>
                    <m:func>
                      <m:func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func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ko-KR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acc>
                      <m:accPr>
                        <m:chr m:val="̅"/>
                        <m:ctrlP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acc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ko-KR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  <m:sSub>
                          <m:sSubPr>
                            <m:ctrlP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num>
                      <m:den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den>
                    </m:f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𝜈</m:t>
                    </m:r>
                    <m:f>
                      <m:fPr>
                        <m:ctrlPr>
                          <a:rPr lang="en-US" altLang="ko-KR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altLang="ko-KR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p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       </m:t>
                    </m:r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∵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</m:sup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ko-KR" alt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sup>
                        </m:sSup>
                      </m:e>
                    </m:nary>
                  </m:oMath>
                </a14:m>
                <a:endParaRPr lang="en-US" altLang="ko-KR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736600" lvl="2" indent="0">
                  <a:buNone/>
                </a:pPr>
                <a:r>
                  <a:rPr lang="en-US" altLang="ko-KR" b="0" dirty="0">
                    <a:solidFill>
                      <a:schemeClr val="tx1"/>
                    </a:solidFill>
                  </a:rPr>
                  <a:t>           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𝑁</m:t>
                    </m:r>
                    <m:acc>
                      <m:accPr>
                        <m:chr m:val="̅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acc>
                    <m:r>
                      <a:rPr lang="en-US" altLang="ko-KR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𝑁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num>
                      <m:den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𝑆</m:t>
                        </m:r>
                      </m:den>
                    </m:f>
                    <m:r>
                      <a:rPr lang="en-US" altLang="ko-KR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𝜈</m:t>
                    </m:r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𝑡𝑚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       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∵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</m:sup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ko-KR" alt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sup>
                        </m:sSup>
                      </m:e>
                    </m:nary>
                  </m:oMath>
                </a14:m>
                <a:endParaRPr lang="en-US" altLang="ko-KR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736600" lvl="2" indent="0">
                  <a:buNone/>
                </a:pPr>
                <a:r>
                  <a:rPr lang="en-US" altLang="ko-KR" b="0" dirty="0">
                    <a:ea typeface="Cambria Math" panose="02040503050406030204" pitchFamily="18" charset="0"/>
                  </a:rPr>
                  <a:t>           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𝑁</m:t>
                    </m:r>
                    <m:acc>
                      <m:accPr>
                        <m:chr m:val="̅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acc>
                    <m:r>
                      <a:rPr lang="en-US" altLang="ko-KR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𝑁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num>
                      <m:den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𝑆</m:t>
                        </m:r>
                      </m:den>
                    </m:f>
                    <m:r>
                      <a:rPr lang="en-US" altLang="ko-KR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ko-KR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𝑁𝑆</m:t>
                        </m:r>
                      </m:num>
                      <m:den>
                        <m:sSub>
                          <m:sSubPr>
                            <m:ctrlPr>
                              <a:rPr lang="en-US" altLang="ko-K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ko-K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𝑡𝑚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,     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∵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𝜈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𝑁𝑆</m:t>
                        </m:r>
                      </m:num>
                      <m:den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</m:oMath>
                </a14:m>
                <a:endParaRPr lang="en-US" altLang="ko-KR" i="1" dirty="0">
                  <a:latin typeface="Cambria Math" panose="02040503050406030204" pitchFamily="18" charset="0"/>
                </a:endParaRPr>
              </a:p>
              <a:p>
                <a:pPr marL="736600" lvl="2" indent="0">
                  <a:buNone/>
                </a:pPr>
                <a:r>
                  <a:rPr lang="en-US" altLang="ko-KR" dirty="0">
                    <a:ea typeface="Cambria Math" panose="02040503050406030204" pitchFamily="18" charset="0"/>
                  </a:rPr>
                  <a:t>           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𝑁</m:t>
                    </m:r>
                    <m:acc>
                      <m:accPr>
                        <m:chr m:val="̅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acc>
                    <m:r>
                      <a:rPr lang="en-US" altLang="ko-KR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𝑁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num>
                      <m:den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𝑆</m:t>
                        </m:r>
                      </m:den>
                    </m:f>
                    <m:r>
                      <a:rPr lang="en-US" altLang="ko-KR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𝑁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𝑡𝑚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𝑁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num>
                      <m:den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den>
                    </m:f>
                  </m:oMath>
                </a14:m>
                <a:endParaRPr lang="en-US" altLang="ko-KR" i="1" dirty="0">
                  <a:latin typeface="Cambria Math" panose="02040503050406030204" pitchFamily="18" charset="0"/>
                </a:endParaRPr>
              </a:p>
              <a:p>
                <a:pPr marL="736600" lvl="2" indent="0">
                  <a:buNone/>
                </a:pPr>
                <a:r>
                  <a:rPr lang="en-US" altLang="ko-KR" dirty="0">
                    <a:ea typeface="Cambria Math" panose="02040503050406030204" pitchFamily="18" charset="0"/>
                  </a:rPr>
                  <a:t>           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</m:acc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𝑡𝑚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endParaRPr lang="en-US" altLang="ko-KR" dirty="0"/>
              </a:p>
              <a:p>
                <a:pPr lvl="2"/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ko-KR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acc>
                    <m:r>
                      <a:rPr lang="en-US" altLang="ko-KR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ko-KR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ko-KR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ko-KR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ko-KR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ko-KR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r>
                      <a:rPr lang="en-US" altLang="ko-KR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ctrlPr>
                              <a:rPr lang="en-US" altLang="ko-KR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ko-KR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ko-KR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ko-KR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altLang="ko-KR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n-US" altLang="ko-KR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altLang="ko-KR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ko-KR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altLang="ko-KR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sub>
                                </m:sSub>
                                <m:r>
                                  <a:rPr lang="en-US" altLang="ko-KR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altLang="ko-KR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altLang="ko-KR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ko-KR" alt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</m:acc>
                                <m:sSub>
                                  <m:sSubPr>
                                    <m:ctrlPr>
                                      <a:rPr lang="en-US" altLang="ko-KR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sup>
                            </m:sSup>
                          </m:e>
                        </m:nary>
                      </m:num>
                      <m:den>
                        <m:nary>
                          <m:naryPr>
                            <m:chr m:val="∑"/>
                            <m:ctrlPr>
                              <a:rPr lang="en-US" altLang="ko-KR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ko-KR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ko-KR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ko-KR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altLang="ko-KR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altLang="ko-KR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en-US" altLang="ko-KR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altLang="ko-KR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altLang="ko-KR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ko-KR" alt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</m:acc>
                                <m:sSub>
                                  <m:sSubPr>
                                    <m:ctrlPr>
                                      <a:rPr lang="en-US" altLang="ko-KR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sup>
                            </m:sSup>
                          </m:e>
                        </m:nary>
                      </m:den>
                    </m:f>
                  </m:oMath>
                </a14:m>
                <a:r>
                  <a:rPr lang="en-US" altLang="ko-KR" dirty="0"/>
                  <a:t>				(3)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altLang="ko-KR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altLang="ko-KR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altLang="ko-KR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ko-KR" alt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</m:d>
                    <m:r>
                      <a:rPr lang="en-US" altLang="ko-KR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sSub>
                      <m:sSubPr>
                        <m:ctrlPr>
                          <a:rPr lang="en-US" altLang="ko-KR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altLang="ko-KR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ko-KR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altLang="ko-KR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altLang="ko-KR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sSup>
                                          <m:sSupPr>
                                            <m:ctrlPr>
                                              <a:rPr lang="en-US" altLang="ko-KR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ko-KR" altLang="en-US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𝜕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ko-KR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num>
                                      <m:den>
                                        <m:r>
                                          <a:rPr lang="ko-KR" altLang="en-US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sSup>
                                          <m:sSupPr>
                                            <m:ctrlPr>
                                              <a:rPr lang="en-US" altLang="ko-KR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ko-KR" altLang="en-US" i="1" smtClean="0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𝛽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ko-KR" i="1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den>
                                    </m:f>
                                    <m:func>
                                      <m:funcPr>
                                        <m:ctrlPr>
                                          <a:rPr lang="en-US" altLang="ko-KR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ko-KR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ln</m:t>
                                        </m:r>
                                      </m:fName>
                                      <m:e>
                                        <m:r>
                                          <a:rPr lang="en-US" altLang="ko-KR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e>
                                    </m:func>
                                  </m:e>
                                </m:d>
                              </m:e>
                              <m:sup>
                                <m:r>
                                  <a:rPr lang="en-US" altLang="ko-KR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</m:e>
                        </m:d>
                      </m:e>
                      <m:sub>
                        <m:r>
                          <a:rPr lang="ko-KR" alt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  <m:r>
                          <a:rPr lang="en-US" altLang="ko-KR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acc>
                          <m:accPr>
                            <m:chr m:val="̂"/>
                            <m:ctrlPr>
                              <a:rPr lang="en-US" altLang="ko-KR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ko-KR" alt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sub>
                    </m:sSub>
                    <m:r>
                      <a:rPr lang="en-US" altLang="ko-KR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sSub>
                      <m:sSubPr>
                        <m:ctrlPr>
                          <a:rPr lang="en-US" altLang="ko-KR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altLang="ko-KR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ko-KR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Sup>
                                  <m:sSubSupPr>
                                    <m:ctrlPr>
                                      <a:rPr lang="en-US" altLang="ko-KR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  <m:sup>
                                    <m:r>
                                      <a:rPr lang="en-US" altLang="ko-KR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num>
                              <m:den>
                                <m:sSubSup>
                                  <m:sSubSupPr>
                                    <m:ctrlPr>
                                      <a:rPr lang="en-US" altLang="ko-KR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𝑡𝑚</m:t>
                                    </m:r>
                                  </m:sub>
                                  <m:sup>
                                    <m:r>
                                      <a:rPr lang="en-US" altLang="ko-KR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lang="en-US" altLang="ko-KR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ko-KR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𝑡𝑚𝑚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ko-KR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  <m:sub>
                        <m:r>
                          <a:rPr lang="ko-KR" alt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  <m:r>
                          <a:rPr lang="en-US" altLang="ko-KR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acc>
                          <m:accPr>
                            <m:chr m:val="̂"/>
                            <m:ctrlPr>
                              <a:rPr lang="en-US" altLang="ko-KR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ko-KR" alt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sub>
                    </m:sSub>
                  </m:oMath>
                </a14:m>
                <a:r>
                  <a:rPr lang="en-US" altLang="ko-KR" dirty="0"/>
                  <a:t>	(4)</a:t>
                </a:r>
              </a:p>
              <a:p>
                <a:pPr lvl="2"/>
                <a:endParaRPr lang="en-US" altLang="ko-KR" sz="600" dirty="0"/>
              </a:p>
              <a:p>
                <a:pPr marL="736600" lvl="2" indent="0">
                  <a:buNone/>
                </a:pPr>
                <a:r>
                  <a:rPr lang="en-US" altLang="ko-KR" dirty="0"/>
                  <a:t>     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𝑡𝑚𝑚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</m:sup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ko-KR" alt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sup>
                        </m:sSup>
                      </m:e>
                    </m:nary>
                  </m:oMath>
                </a14:m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5536" y="556989"/>
                <a:ext cx="8229600" cy="5248275"/>
              </a:xfrm>
              <a:blipFill>
                <a:blip r:embed="rId2"/>
                <a:stretch>
                  <a:fillRect t="-581" b="-650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373623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764703"/>
                <a:ext cx="8229600" cy="5626545"/>
              </a:xfrm>
            </p:spPr>
            <p:txBody>
              <a:bodyPr/>
              <a:lstStyle/>
              <a:p>
                <a:r>
                  <a:rPr lang="en-US" altLang="ko-KR" dirty="0"/>
                  <a:t>Introduction</a:t>
                </a:r>
                <a:endParaRPr lang="en-US" altLang="ko-KR" sz="1800" dirty="0"/>
              </a:p>
              <a:p>
                <a:pPr lvl="1"/>
                <a:endParaRPr lang="en-US" altLang="ko-KR" sz="100" dirty="0"/>
              </a:p>
              <a:p>
                <a:pPr lvl="1"/>
                <a:r>
                  <a:rPr lang="en-US" altLang="ko-KR" dirty="0"/>
                  <a:t>Why no maximum likelihood estimates using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dirty="0"/>
                  <a:t>?</a:t>
                </a:r>
              </a:p>
              <a:p>
                <a:pPr lvl="2"/>
                <a14:m>
                  <m:oMath xmlns:m="http://schemas.openxmlformats.org/officeDocument/2006/math">
                    <m:func>
                      <m:func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func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𝑛</m:t>
                    </m:r>
                    <m:func>
                      <m:func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𝛽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  <m:r>
                      <a:rPr lang="en-US" altLang="ko-KR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𝛽</m:t>
                    </m:r>
                    <m:nary>
                      <m:naryPr>
                        <m:chr m:val="∑"/>
                        <m:ctrlPr>
                          <a:rPr lang="ko-KR" alt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𝑚𝑖𝑛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endParaRPr lang="en-US" altLang="ko-KR" i="1" dirty="0">
                  <a:latin typeface="Cambria Math" panose="02040503050406030204" pitchFamily="18" charset="0"/>
                </a:endParaRPr>
              </a:p>
              <a:p>
                <a:pPr marL="736600" lvl="2" indent="0">
                  <a:buNone/>
                </a:pPr>
                <a:r>
                  <a:rPr lang="en-US" altLang="ko-KR" i="1" dirty="0">
                    <a:latin typeface="Cambria Math" panose="02040503050406030204" pitchFamily="18" charset="0"/>
                  </a:rPr>
                  <a:t>             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𝑛</m:t>
                    </m:r>
                    <m:func>
                      <m:func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d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𝛽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̅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</m:acc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𝑚𝑖𝑛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)]</m:t>
                        </m:r>
                      </m:e>
                    </m:func>
                  </m:oMath>
                </a14:m>
                <a:r>
                  <a:rPr lang="en-US" altLang="ko-KR" dirty="0">
                    <a:latin typeface="Cambria Math" panose="02040503050406030204" pitchFamily="18" charset="0"/>
                  </a:rPr>
                  <a:t>,</a:t>
                </a:r>
              </a:p>
              <a:p>
                <a:pPr marL="736600" lvl="2" indent="0">
                  <a:buNone/>
                </a:pPr>
                <a:r>
                  <a:rPr lang="en-US" altLang="ko-KR" dirty="0">
                    <a:latin typeface="Cambria Math" panose="02040503050406030204" pitchFamily="18" charset="0"/>
                  </a:rPr>
                  <a:t>     where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altLang="ko-KR" i="1">
                        <a:latin typeface="Cambria Math" panose="02040503050406030204" pitchFamily="18" charset="0"/>
                      </a:rPr>
                      <m:t>=1−</m:t>
                    </m:r>
                    <m:func>
                      <m:func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𝛽</m:t>
                            </m:r>
                            <m:d>
                              <m:d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𝑚𝑎𝑥</m:t>
                                    </m:r>
                                  </m:sub>
                                </m:s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𝑚𝑖𝑛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</m:func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US" altLang="ko-KR" dirty="0"/>
              </a:p>
              <a:p>
                <a:pPr lvl="2"/>
                <a14:m>
                  <m:oMath xmlns:m="http://schemas.openxmlformats.org/officeDocument/2006/math">
                    <m:f>
                      <m:fPr>
                        <m:ctrlPr>
                          <a:rPr lang="en-US" altLang="ko-KR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ko-KR" alt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func>
                          <m:funcPr>
                            <m:ctrlPr>
                              <a:rPr lang="en-US" altLang="ko-KR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ko-KR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r>
                              <a:rPr lang="en-US" altLang="ko-KR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</m:func>
                      </m:num>
                      <m:den>
                        <m:r>
                          <a:rPr lang="ko-KR" alt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ko-KR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𝑚𝑎𝑥</m:t>
                            </m:r>
                          </m:sub>
                        </m:sSub>
                      </m:den>
                    </m:f>
                    <m:r>
                      <a:rPr lang="en-US" altLang="ko-KR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altLang="ko-KR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ko-KR" alt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  <m:sSup>
                          <m:sSupPr>
                            <m:ctrlPr>
                              <a:rPr lang="en-US" altLang="ko-KR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ko-KR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ko-KR" alt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  <m:d>
                              <m:dPr>
                                <m:ctrlPr>
                                  <a:rPr lang="en-US" altLang="ko-KR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ko-KR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𝑚𝑎𝑥</m:t>
                                    </m:r>
                                  </m:sub>
                                </m:sSub>
                                <m:r>
                                  <a:rPr lang="en-US" altLang="ko-KR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ko-KR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𝑚𝑖𝑛</m:t>
                                    </m:r>
                                  </m:sub>
                                </m:sSub>
                              </m:e>
                            </m:d>
                          </m:sup>
                        </m:sSup>
                      </m:num>
                      <m:den>
                        <m:r>
                          <a:rPr lang="en-US" altLang="ko-KR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sSup>
                          <m:sSupPr>
                            <m:ctrlPr>
                              <a:rPr lang="en-US" altLang="ko-KR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ko-KR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ko-KR" alt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  <m:d>
                              <m:dPr>
                                <m:ctrlPr>
                                  <a:rPr lang="en-US" altLang="ko-KR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ko-KR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𝑚𝑎𝑥</m:t>
                                    </m:r>
                                  </m:sub>
                                </m:sSub>
                                <m:r>
                                  <a:rPr lang="en-US" altLang="ko-KR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ko-KR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𝑚𝑖𝑛</m:t>
                                    </m:r>
                                  </m:sub>
                                </m:sSub>
                              </m:e>
                            </m:d>
                          </m:sup>
                        </m:sSup>
                      </m:den>
                    </m:f>
                    <m:r>
                      <a:rPr lang="en-US" altLang="ko-KR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ko-KR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altLang="ko-KR" dirty="0">
                  <a:solidFill>
                    <a:srgbClr val="C00000"/>
                  </a:solidFill>
                </a:endParaRPr>
              </a:p>
              <a:p>
                <a:pPr lvl="2"/>
                <a:endParaRPr lang="en-US" altLang="ko-KR" sz="400" dirty="0"/>
              </a:p>
              <a:p>
                <a:pPr lvl="1"/>
                <a:r>
                  <a:rPr lang="en-US" altLang="ko-KR" dirty="0"/>
                  <a:t>General form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</a:rPr>
                          <m:t>𝑚</m:t>
                        </m:r>
                      </m:e>
                      <m:sub>
                        <m:r>
                          <a:rPr lang="en-US" altLang="ko-KR" i="1">
                            <a:latin typeface="Cambria Math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en-US" altLang="ko-KR" dirty="0"/>
                  <a:t> estimator</a:t>
                </a:r>
                <a:endParaRPr lang="en-US" altLang="ko-KR" sz="400" dirty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</a:rPr>
                          <m:t>𝑚</m:t>
                        </m:r>
                      </m:e>
                      <m:sub>
                        <m:r>
                          <a:rPr lang="en-US" altLang="ko-KR" i="1">
                            <a:latin typeface="Cambria Math"/>
                          </a:rPr>
                          <m:t>𝑚𝑎𝑥</m:t>
                        </m:r>
                      </m:sub>
                    </m:sSub>
                    <m:r>
                      <a:rPr lang="en-US" altLang="ko-KR" i="1">
                        <a:latin typeface="Cambria Math"/>
                      </a:rPr>
                      <m:t>=</m:t>
                    </m:r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/>
                          </a:rPr>
                          <m:t>𝑚</m:t>
                        </m:r>
                      </m:e>
                      <m:sub>
                        <m:r>
                          <a:rPr lang="en-US" altLang="ko-KR" i="1">
                            <a:latin typeface="Cambria Math"/>
                          </a:rPr>
                          <m:t>𝑚𝑎𝑥</m:t>
                        </m:r>
                      </m:sub>
                      <m:sup>
                        <m:r>
                          <a:rPr lang="en-US" altLang="ko-KR" i="1">
                            <a:latin typeface="Cambria Math"/>
                          </a:rPr>
                          <m:t>𝑜𝑏𝑠</m:t>
                        </m:r>
                      </m:sup>
                    </m:sSubSup>
                    <m:r>
                      <a:rPr lang="en-US" altLang="ko-KR" i="1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  <a:ea typeface="Cambria Math"/>
                          </a:rPr>
                          <m:t>∆</m:t>
                        </m:r>
                      </m:e>
                      <m:sub>
                        <m:r>
                          <a:rPr lang="en-US" altLang="ko-KR" i="1">
                            <a:latin typeface="Cambria Math"/>
                          </a:rPr>
                          <m:t>𝑛</m:t>
                        </m:r>
                      </m:sub>
                    </m:sSub>
                  </m:oMath>
                </a14:m>
                <a:endParaRPr lang="en-US" altLang="ko-KR" dirty="0"/>
              </a:p>
              <a:p>
                <a:pPr lvl="2"/>
                <a:endParaRPr lang="en-US" altLang="ko-KR" sz="400" dirty="0"/>
              </a:p>
              <a:p>
                <a:pPr lvl="2"/>
                <a:r>
                  <a:rPr lang="en-US" altLang="ko-KR" dirty="0"/>
                  <a:t>Usually,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  <a:ea typeface="Cambria Math"/>
                          </a:rPr>
                          <m:t>∆</m:t>
                        </m:r>
                      </m:e>
                      <m:sub>
                        <m:r>
                          <a:rPr lang="en-US" altLang="ko-KR" i="1">
                            <a:latin typeface="Cambria Math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ko-KR" dirty="0"/>
                  <a:t> includes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</a:rPr>
                          <m:t>𝑚</m:t>
                        </m:r>
                      </m:e>
                      <m:sub>
                        <m:r>
                          <a:rPr lang="en-US" altLang="ko-KR" i="1">
                            <a:latin typeface="Cambria Math"/>
                          </a:rPr>
                          <m:t>𝑚𝑎𝑥</m:t>
                        </m:r>
                      </m:sub>
                    </m:sSub>
                  </m:oMath>
                </a14:m>
                <a:endParaRPr lang="en-US" altLang="ko-KR" dirty="0"/>
              </a:p>
              <a:p>
                <a:pPr marL="736600" lvl="2" indent="0">
                  <a:buNone/>
                </a:pPr>
                <a:endParaRPr lang="en-US" altLang="ko-KR" sz="400" dirty="0"/>
              </a:p>
              <a:p>
                <a:pPr lvl="3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  <a:ea typeface="Cambria Math"/>
                          </a:rPr>
                          <m:t>∆</m:t>
                        </m:r>
                      </m:e>
                      <m:sub>
                        <m:r>
                          <a:rPr lang="en-US" altLang="ko-KR" i="1">
                            <a:latin typeface="Cambria Math"/>
                          </a:rPr>
                          <m:t>𝑛</m:t>
                        </m:r>
                      </m:sub>
                    </m:sSub>
                    <m:r>
                      <a:rPr lang="en-US" altLang="ko-KR" i="1">
                        <a:latin typeface="Cambria Math"/>
                      </a:rPr>
                      <m:t>=</m:t>
                    </m:r>
                    <m:nary>
                      <m:nary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/>
                              </a:rPr>
                              <m:t>𝑚𝑖𝑛</m:t>
                            </m:r>
                          </m:sub>
                        </m:sSub>
                      </m:sub>
                      <m:sup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/>
                              </a:rPr>
                              <m:t>𝑚𝑎𝑥</m:t>
                            </m:r>
                          </m:sub>
                        </m:sSub>
                      </m:sup>
                      <m:e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i="1">
                                        <a:latin typeface="Cambria Math"/>
                                      </a:rPr>
                                      <m:t>1−</m:t>
                                    </m:r>
                                    <m:func>
                                      <m:funcPr>
                                        <m:ctrlP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ko-KR">
                                            <a:latin typeface="Cambria Math"/>
                                          </a:rPr>
                                          <m:t>exp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begChr m:val="["/>
                                            <m:endChr m:val="]"/>
                                            <m:ctrlP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ko-KR" i="1">
                                                <a:latin typeface="Cambria Math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ko-KR" altLang="en-US" i="1">
                                                <a:latin typeface="Cambria Math"/>
                                              </a:rPr>
                                              <m:t>𝛽</m:t>
                                            </m:r>
                                            <m:d>
                                              <m:dPr>
                                                <m:ctrlPr>
                                                  <a:rPr lang="en-US" altLang="ko-KR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altLang="ko-KR" i="1">
                                                    <a:latin typeface="Cambria Math"/>
                                                  </a:rPr>
                                                  <m:t>𝑚</m:t>
                                                </m:r>
                                                <m:r>
                                                  <a:rPr lang="en-US" altLang="ko-KR" i="1">
                                                    <a:latin typeface="Cambria Math"/>
                                                  </a:rPr>
                                                  <m:t>−</m:t>
                                                </m:r>
                                                <m:sSub>
                                                  <m:sSubPr>
                                                    <m:ctrlPr>
                                                      <a:rPr lang="en-US" altLang="ko-KR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altLang="ko-KR" i="1">
                                                        <a:latin typeface="Cambria Math"/>
                                                      </a:rPr>
                                                      <m:t>𝑚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altLang="ko-KR" i="1">
                                                        <a:latin typeface="Cambria Math"/>
                                                      </a:rPr>
                                                      <m:t>𝑚𝑖𝑛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</m:e>
                                        </m:d>
                                      </m:e>
                                    </m:func>
                                  </m:num>
                                  <m:den>
                                    <m:r>
                                      <a:rPr lang="en-US" altLang="ko-KR" i="1">
                                        <a:latin typeface="Cambria Math"/>
                                      </a:rPr>
                                      <m:t>1−</m:t>
                                    </m:r>
                                    <m:func>
                                      <m:funcPr>
                                        <m:ctrlP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ko-KR">
                                            <a:latin typeface="Cambria Math"/>
                                          </a:rPr>
                                          <m:t>exp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begChr m:val="["/>
                                            <m:endChr m:val="]"/>
                                            <m:ctrlP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ko-KR" i="1">
                                                <a:latin typeface="Cambria Math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ko-KR" altLang="en-US" i="1">
                                                <a:latin typeface="Cambria Math"/>
                                              </a:rPr>
                                              <m:t>𝛽</m:t>
                                            </m:r>
                                            <m:d>
                                              <m:dPr>
                                                <m:ctrlPr>
                                                  <a:rPr lang="en-US" altLang="ko-KR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n-US" altLang="ko-KR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altLang="ko-KR" i="1">
                                                        <a:latin typeface="Cambria Math"/>
                                                      </a:rPr>
                                                      <m:t>𝑚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altLang="ko-KR" i="1">
                                                        <a:latin typeface="Cambria Math"/>
                                                      </a:rPr>
                                                      <m:t>𝑚𝑎𝑥</m:t>
                                                    </m:r>
                                                  </m:sub>
                                                </m:sSub>
                                                <m:r>
                                                  <a:rPr lang="en-US" altLang="ko-KR" i="1">
                                                    <a:latin typeface="Cambria Math"/>
                                                  </a:rPr>
                                                  <m:t>−</m:t>
                                                </m:r>
                                                <m:sSub>
                                                  <m:sSubPr>
                                                    <m:ctrlPr>
                                                      <a:rPr lang="en-US" altLang="ko-KR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altLang="ko-KR" i="1">
                                                        <a:latin typeface="Cambria Math"/>
                                                      </a:rPr>
                                                      <m:t>𝑚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altLang="ko-KR" i="1">
                                                        <a:latin typeface="Cambria Math"/>
                                                      </a:rPr>
                                                      <m:t>𝑚𝑖𝑛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</m:e>
                                        </m:d>
                                      </m:e>
                                    </m:func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US" altLang="ko-KR" i="1">
                                <a:latin typeface="Cambria Math"/>
                              </a:rPr>
                              <m:t>𝑛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US" altLang="ko-KR" dirty="0">
                    <a:solidFill>
                      <a:srgbClr val="C00000"/>
                    </a:solidFill>
                  </a:rPr>
                  <a:t> </a:t>
                </a:r>
                <a:r>
                  <a:rPr lang="en-US" altLang="ko-KR" dirty="0"/>
                  <a:t>(</a:t>
                </a:r>
                <a:r>
                  <a:rPr lang="en-US" altLang="ko-KR" dirty="0" err="1"/>
                  <a:t>Kijko</a:t>
                </a:r>
                <a:r>
                  <a:rPr lang="en-US" altLang="ko-KR" dirty="0"/>
                  <a:t>, 2004)</a:t>
                </a:r>
              </a:p>
              <a:p>
                <a:pPr lvl="2"/>
                <a:r>
                  <a:rPr lang="en-US" altLang="ko-KR" dirty="0"/>
                  <a:t>(inner) Iteration scheme is required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𝑚𝑎𝑥</m:t>
                            </m:r>
                          </m:sub>
                        </m:sSub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sSubSup>
                          <m:sSub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p>
                        </m:sSubSup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en-US" altLang="ko-KR" dirty="0"/>
              </a:p>
              <a:p>
                <a:pPr lvl="3"/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sSubSup>
                          <m:sSubSup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p>
                        </m:sSubSup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altLang="ko-KR" dirty="0"/>
                  <a:t> : uncertainty related to the determination of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/>
                          </a:rPr>
                          <m:t>𝑚</m:t>
                        </m:r>
                      </m:e>
                      <m:sub>
                        <m:r>
                          <a:rPr lang="en-US" altLang="ko-KR" i="1">
                            <a:latin typeface="Cambria Math"/>
                          </a:rPr>
                          <m:t>𝑚𝑎𝑥</m:t>
                        </m:r>
                      </m:sub>
                      <m:sup>
                        <m:r>
                          <a:rPr lang="en-US" altLang="ko-KR" i="1">
                            <a:latin typeface="Cambria Math"/>
                          </a:rPr>
                          <m:t>𝑜𝑏𝑠</m:t>
                        </m:r>
                      </m:sup>
                    </m:sSubSup>
                  </m:oMath>
                </a14:m>
                <a:endParaRPr lang="en-US" altLang="ko-KR" dirty="0"/>
              </a:p>
              <a:p>
                <a:pPr lvl="3"/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altLang="ko-KR" dirty="0"/>
                  <a:t> : uncertainty related to the magnitude determination (</a:t>
                </a:r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≅</m:t>
                    </m:r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∆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ko-KR" dirty="0"/>
                  <a:t>)</a:t>
                </a:r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764703"/>
                <a:ext cx="8229600" cy="5626545"/>
              </a:xfrm>
              <a:blipFill>
                <a:blip r:embed="rId2"/>
                <a:stretch>
                  <a:fillRect l="-1333" t="-1517" b="-119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제목 1">
                <a:extLst>
                  <a:ext uri="{FF2B5EF4-FFF2-40B4-BE49-F238E27FC236}">
                    <a16:creationId xmlns:a16="http://schemas.microsoft.com/office/drawing/2014/main" id="{2A977959-74F9-4260-826B-01E06E8E36A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457200" y="57126"/>
                <a:ext cx="8229600" cy="563562"/>
              </a:xfrm>
            </p:spPr>
            <p:txBody>
              <a:bodyPr/>
              <a:lstStyle/>
              <a:p>
                <a:r>
                  <a:rPr lang="en-US" altLang="ko-KR" dirty="0"/>
                  <a:t>Estimation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𝒎</m:t>
                        </m:r>
                      </m:e>
                      <m:sub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𝒎𝒂𝒙</m:t>
                        </m:r>
                      </m:sub>
                    </m:sSub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" name="제목 1">
                <a:extLst>
                  <a:ext uri="{FF2B5EF4-FFF2-40B4-BE49-F238E27FC236}">
                    <a16:creationId xmlns:a16="http://schemas.microsoft.com/office/drawing/2014/main" id="{2A977959-74F9-4260-826B-01E06E8E36A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457200" y="57126"/>
                <a:ext cx="8229600" cy="563562"/>
              </a:xfrm>
              <a:blipFill>
                <a:blip r:embed="rId3"/>
                <a:stretch>
                  <a:fillRect t="-16129" b="-440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659250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1B17714-62D7-4868-BFB0-7E3F57FE2A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altLang="ko-KR" dirty="0"/>
              <a:t>List of Methods</a:t>
            </a:r>
          </a:p>
          <a:p>
            <a:pPr lvl="1"/>
            <a:endParaRPr lang="ko-KR" altLang="en-US" dirty="0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B445DEDC-FBC6-4DC9-8D2A-917224F5FB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4345863"/>
              </p:ext>
            </p:extLst>
          </p:nvPr>
        </p:nvGraphicFramePr>
        <p:xfrm>
          <a:off x="755576" y="908720"/>
          <a:ext cx="7848872" cy="498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2208">
                  <a:extLst>
                    <a:ext uri="{9D8B030D-6E8A-4147-A177-3AD203B41FA5}">
                      <a16:colId xmlns:a16="http://schemas.microsoft.com/office/drawing/2014/main" val="222917277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2793767944"/>
                    </a:ext>
                  </a:extLst>
                </a:gridCol>
                <a:gridCol w="4896544">
                  <a:extLst>
                    <a:ext uri="{9D8B030D-6E8A-4147-A177-3AD203B41FA5}">
                      <a16:colId xmlns:a16="http://schemas.microsoft.com/office/drawing/2014/main" val="26324063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Class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Name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Remark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9667721"/>
                  </a:ext>
                </a:extLst>
              </a:tr>
              <a:tr h="370840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Parametric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T-P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Procedure by </a:t>
                      </a:r>
                      <a:r>
                        <a:rPr lang="en-US" altLang="ko-KR" dirty="0" err="1"/>
                        <a:t>Pisarenko</a:t>
                      </a:r>
                      <a:r>
                        <a:rPr lang="en-US" altLang="ko-KR" dirty="0"/>
                        <a:t> et al. (1996)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893650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K-S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Procedure by </a:t>
                      </a:r>
                      <a:r>
                        <a:rPr lang="en-US" altLang="ko-KR" dirty="0" err="1"/>
                        <a:t>Kijko</a:t>
                      </a:r>
                      <a:r>
                        <a:rPr lang="en-US" altLang="ko-KR" dirty="0"/>
                        <a:t> &amp; </a:t>
                      </a:r>
                      <a:r>
                        <a:rPr lang="en-US" altLang="ko-KR" dirty="0" err="1"/>
                        <a:t>Sellevoll</a:t>
                      </a:r>
                      <a:r>
                        <a:rPr lang="en-US" altLang="ko-KR" dirty="0"/>
                        <a:t> (1989)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767020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T-P-B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Tate-</a:t>
                      </a:r>
                      <a:r>
                        <a:rPr lang="en-US" altLang="ko-KR" dirty="0" err="1"/>
                        <a:t>Pisarenko</a:t>
                      </a:r>
                      <a:r>
                        <a:rPr lang="en-US" altLang="ko-KR" dirty="0"/>
                        <a:t>-Bayes procedure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936571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K-S-B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Kijko</a:t>
                      </a:r>
                      <a:r>
                        <a:rPr lang="en-US" altLang="ko-KR" dirty="0"/>
                        <a:t>-</a:t>
                      </a:r>
                      <a:r>
                        <a:rPr lang="en-US" altLang="ko-KR" dirty="0" err="1"/>
                        <a:t>Sellevoll</a:t>
                      </a:r>
                      <a:r>
                        <a:rPr lang="en-US" altLang="ko-KR" dirty="0"/>
                        <a:t>-Bayes procedure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7121617"/>
                  </a:ext>
                </a:extLst>
              </a:tr>
              <a:tr h="370840"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Non-parametric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N-P-G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Non-parametric procedure with Gaussian kernel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819029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N-P-OS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Non-parametric procedure based on order statistics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260030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R-W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Robson-Whitlock procedure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130839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R-W-C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Robson-Whitlock-Cooke procedure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18435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F-L-E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Procedure based on a few large earthquakes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6821756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Fit of CDF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L1-Fit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Procedure based on fit of L1 norm CDF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719480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L2-Fit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Procedure based on fit of L2 norm CDF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57607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246279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AD655423-4A7F-4A31-8409-F21A64AF0DE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332657"/>
                <a:ext cx="8229600" cy="6058592"/>
              </a:xfrm>
            </p:spPr>
            <p:txBody>
              <a:bodyPr/>
              <a:lstStyle/>
              <a:p>
                <a:r>
                  <a:rPr lang="en-US" altLang="ko-KR" dirty="0"/>
                  <a:t>Parametric Approaches</a:t>
                </a:r>
              </a:p>
              <a:p>
                <a:pPr lvl="1"/>
                <a:r>
                  <a:rPr lang="en-US" altLang="ko-KR" dirty="0"/>
                  <a:t>Tate-</a:t>
                </a:r>
                <a:r>
                  <a:rPr lang="en-US" altLang="ko-KR" dirty="0" err="1"/>
                  <a:t>Pisarenko</a:t>
                </a:r>
                <a:r>
                  <a:rPr lang="en-US" altLang="ko-KR" dirty="0"/>
                  <a:t> Procedure</a:t>
                </a:r>
              </a:p>
              <a:p>
                <a:pPr lvl="2"/>
                <a:r>
                  <a:rPr lang="en-US" altLang="ko-KR" dirty="0"/>
                  <a:t>Order statistics of earthquake magnitude: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⋯≤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altLang="ko-KR" dirty="0"/>
              </a:p>
              <a:p>
                <a:pPr lvl="3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dirty="0"/>
                  <a:t> is independent, identically distributed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dirty="0"/>
              </a:p>
              <a:p>
                <a:pPr lvl="2"/>
                <a:r>
                  <a:rPr lang="en-US" altLang="ko-KR" dirty="0"/>
                  <a:t>For transformation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dirty="0"/>
              </a:p>
              <a:p>
                <a:pPr lvl="3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dirty="0"/>
                  <a:t> is a uniform deviate such that</a:t>
                </a:r>
              </a:p>
              <a:p>
                <a:pPr marL="1254125" lvl="3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≤⋯≤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ko-KR" dirty="0"/>
                  <a:t> and</a:t>
                </a:r>
              </a:p>
              <a:p>
                <a:pPr marL="1254125" lvl="3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sub>
                    </m:sSub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&lt;0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≤1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1,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&gt;1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ko-KR" dirty="0"/>
                  <a:t> </a:t>
                </a:r>
              </a:p>
              <a:p>
                <a:pPr lvl="2"/>
                <a:r>
                  <a:rPr lang="en-US" altLang="ko-KR" dirty="0"/>
                  <a:t>CDF of the largest among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dirty="0"/>
                  <a:t>, that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ko-KR" dirty="0"/>
                  <a:t> is</a:t>
                </a:r>
              </a:p>
              <a:p>
                <a:pPr lvl="3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sSub>
                          <m:sSub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begChr m:val="["/>
                        <m:endChr m:val="]"/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altLang="ko-K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begChr m:val="["/>
                        <m:endChr m:val="]"/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,⋯,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endParaRPr lang="en-US" altLang="ko-KR" b="0" dirty="0"/>
              </a:p>
              <a:p>
                <a:pPr marL="1704975" lvl="2" indent="0">
                  <a:buNone/>
                </a:pP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sub>
                            </m:s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altLang="ko-KR" dirty="0"/>
                  <a:t> </a:t>
                </a:r>
              </a:p>
              <a:p>
                <a:pPr lvl="2"/>
                <a:r>
                  <a:rPr lang="en-US" altLang="ko-KR" dirty="0"/>
                  <a:t>PDF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ko-KR" dirty="0"/>
                  <a:t> is</a:t>
                </a:r>
              </a:p>
              <a:p>
                <a:pPr lvl="3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&lt;0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sSup>
                                <m:sSup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≤1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0,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&gt;1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altLang="ko-KR" dirty="0"/>
              </a:p>
              <a:p>
                <a:pPr marL="1163637" lvl="1" indent="0">
                  <a:buNone/>
                </a:pPr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AD655423-4A7F-4A31-8409-F21A64AF0DE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332657"/>
                <a:ext cx="8229600" cy="6058592"/>
              </a:xfrm>
              <a:blipFill>
                <a:blip r:embed="rId2"/>
                <a:stretch>
                  <a:fillRect l="-1333" t="-15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386484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AD655423-4A7F-4A31-8409-F21A64AF0DE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332657"/>
                <a:ext cx="8229600" cy="6058592"/>
              </a:xfrm>
            </p:spPr>
            <p:txBody>
              <a:bodyPr/>
              <a:lstStyle/>
              <a:p>
                <a:pPr lvl="1">
                  <a:buClr>
                    <a:schemeClr val="bg2"/>
                  </a:buClr>
                </a:pPr>
                <a:r>
                  <a:rPr lang="en-US" altLang="ko-KR" dirty="0">
                    <a:solidFill>
                      <a:schemeClr val="bg2"/>
                    </a:solidFill>
                  </a:rPr>
                  <a:t>Tate-</a:t>
                </a:r>
                <a:r>
                  <a:rPr lang="en-US" altLang="ko-KR" dirty="0" err="1">
                    <a:solidFill>
                      <a:schemeClr val="bg2"/>
                    </a:solidFill>
                  </a:rPr>
                  <a:t>Pisarenko</a:t>
                </a:r>
                <a:r>
                  <a:rPr lang="en-US" altLang="ko-KR" dirty="0">
                    <a:solidFill>
                      <a:schemeClr val="bg2"/>
                    </a:solidFill>
                  </a:rPr>
                  <a:t> Procedure (continued)</a:t>
                </a:r>
              </a:p>
              <a:p>
                <a:pPr lvl="2"/>
                <a:r>
                  <a:rPr lang="en-US" altLang="ko-KR" b="0" dirty="0"/>
                  <a:t>Expectation </a:t>
                </a:r>
              </a:p>
              <a:p>
                <a:pPr lvl="3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  <m:e>
                        <m:r>
                          <a:rPr lang="ko-KR" altLang="en-US" b="0" i="1" smtClean="0">
                            <a:latin typeface="Cambria Math" panose="02040503050406030204" pitchFamily="18" charset="0"/>
                          </a:rPr>
                          <m:t>𝜉</m:t>
                        </m:r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sub>
                        </m:sSub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ko-KR" altLang="en-US" b="0" i="1" smtClean="0">
                                <a:latin typeface="Cambria Math" panose="02040503050406030204" pitchFamily="18" charset="0"/>
                              </a:rPr>
                              <m:t>𝜉</m:t>
                            </m:r>
                          </m:e>
                        </m:d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ko-KR" altLang="en-US" b="0" i="1" smtClean="0"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</m:nary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𝑛</m:t>
                    </m:r>
                    <m:nary>
                      <m:nary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  <m:e>
                        <m:sSup>
                          <m:sSup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ko-KR" altLang="en-US" b="0" i="1" smtClean="0">
                                <a:latin typeface="Cambria Math" panose="02040503050406030204" pitchFamily="18" charset="0"/>
                              </a:rPr>
                              <m:t>𝜉</m:t>
                            </m:r>
                          </m:e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ko-KR" altLang="en-US" b="0" i="1" smtClean="0"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</m:nary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den>
                    </m:f>
                  </m:oMath>
                </a14:m>
                <a:endParaRPr lang="en-US" altLang="ko-KR" dirty="0"/>
              </a:p>
              <a:p>
                <a:pPr lvl="2"/>
                <a:r>
                  <a:rPr lang="en-US" altLang="ko-KR" dirty="0"/>
                  <a:t>Best unbiased estimation of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ko-KR" dirty="0"/>
                  <a:t> is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𝑜𝑏𝑠</m:t>
                        </m:r>
                      </m:sup>
                    </m:sSubSup>
                  </m:oMath>
                </a14:m>
                <a:endParaRPr lang="en-US" altLang="ko-KR" i="1" dirty="0"/>
              </a:p>
              <a:p>
                <a:pPr lvl="3"/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𝑜𝑏𝑠</m:t>
                        </m:r>
                      </m:sup>
                    </m:sSubSup>
                  </m:oMath>
                </a14:m>
                <a:endParaRPr lang="en-US" altLang="ko-KR" dirty="0"/>
              </a:p>
              <a:p>
                <a:pPr lvl="2"/>
                <a:r>
                  <a:rPr lang="en-US" altLang="ko-KR" dirty="0"/>
                  <a:t>Using the Taylor expansion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r>
                      <a:rPr lang="en-US" altLang="ko-KR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dirty="0"/>
                  <a:t>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altLang="ko-KR" dirty="0"/>
              </a:p>
              <a:p>
                <a:pPr lvl="3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𝑚𝑎𝑥</m:t>
                            </m:r>
                          </m:sub>
                        </m:sSub>
                      </m:e>
                    </m:d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sSubSup>
                                  <m:sSubSup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sub>
                                  <m:sup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bSup>
                                <m:d>
                                  <m:d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</m:e>
                                      <m:sub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e>
                                      <m:sub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𝑚𝑎𝑥</m:t>
                                        </m:r>
                                      </m:sub>
                                    </m:sSub>
                                  </m:e>
                                </m:d>
                              </m:num>
                              <m:den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  <m:sub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</m:sSub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</m:t>
                    </m:r>
                  </m:oMath>
                </a14:m>
                <a:r>
                  <a:rPr lang="en-US" altLang="ko-KR" dirty="0"/>
                  <a:t>	(1)</a:t>
                </a:r>
              </a:p>
              <a:p>
                <a:pPr lvl="2"/>
                <a:r>
                  <a:rPr lang="en-US" altLang="ko-KR" dirty="0"/>
                  <a:t>Taking average of both sides of (3) and using</a:t>
                </a:r>
              </a:p>
              <a:p>
                <a:pPr lvl="3"/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𝑜𝑏𝑠</m:t>
                        </m:r>
                      </m:sup>
                    </m:sSubSup>
                  </m:oMath>
                </a14:m>
                <a:endParaRPr lang="en-US" altLang="ko-KR" i="1" dirty="0">
                  <a:latin typeface="Cambria Math" panose="02040503050406030204" pitchFamily="18" charset="0"/>
                </a:endParaRPr>
              </a:p>
              <a:p>
                <a:pPr lvl="3"/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</m:t>
                        </m:r>
                      </m:e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𝑚𝑎𝑥</m:t>
                            </m:r>
                          </m:sub>
                        </m:sSub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endParaRPr lang="en-US" altLang="ko-KR" dirty="0"/>
              </a:p>
              <a:p>
                <a:pPr lvl="3"/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</a:rPr>
                      <m:t>=1−</m:t>
                    </m:r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+1</m:t>
                        </m:r>
                      </m:den>
                    </m:f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+1</m:t>
                        </m:r>
                      </m:den>
                    </m:f>
                  </m:oMath>
                </a14:m>
                <a:endParaRPr lang="en-US" altLang="ko-KR" dirty="0"/>
              </a:p>
              <a:p>
                <a:pPr lvl="3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sSubSup>
                                  <m:sSubSup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sub>
                                  <m:sup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bSup>
                                <m:d>
                                  <m:d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</m:e>
                                      <m:sub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e>
                                      <m:sub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𝑚𝑎𝑥</m:t>
                                        </m:r>
                                      </m:sub>
                                    </m:sSub>
                                  </m:e>
                                </m:d>
                              </m:num>
                              <m:den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  <m:sub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"/>
                                <m:endChr m:val="|"/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sSub>
                                      <m:sSubPr>
                                        <m:ctrlP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𝐹</m:t>
                                        </m:r>
                                      </m:e>
                                      <m:sub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𝑀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𝑀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𝑚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𝑚𝑎𝑥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num>
                                  <m:den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sSub>
                                      <m:sSubPr>
                                        <m:ctrlP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𝑀</m:t>
                                        </m:r>
                                      </m:e>
                                      <m:sub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d>
                          </m:e>
                          <m:sub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𝑚𝑎𝑥</m:t>
                                </m:r>
                              </m:sub>
                            </m:sSub>
                          </m:sub>
                        </m:sSub>
                      </m:den>
                    </m:f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𝑚𝑎𝑥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𝑚𝑎𝑥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altLang="ko-KR" dirty="0"/>
              </a:p>
              <a:p>
                <a:pPr lvl="2"/>
                <a:r>
                  <a:rPr lang="en-US" altLang="ko-KR" dirty="0"/>
                  <a:t>We arrive at</a:t>
                </a:r>
              </a:p>
              <a:p>
                <a:pPr lvl="3"/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𝑜𝑏𝑠</m:t>
                        </m:r>
                      </m:sup>
                    </m:sSubSup>
                    <m:r>
                      <a:rPr lang="en-US" altLang="ko-KR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  <m:r>
                      <a:rPr lang="en-US" altLang="ko-KR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+1)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𝑚𝑎𝑥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𝑚𝑎𝑥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altLang="ko-KR" dirty="0"/>
              </a:p>
            </p:txBody>
          </p:sp>
        </mc:Choice>
        <mc:Fallback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AD655423-4A7F-4A31-8409-F21A64AF0DE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332657"/>
                <a:ext cx="8229600" cy="6058592"/>
              </a:xfrm>
              <a:blipFill>
                <a:blip r:embed="rId2"/>
                <a:stretch>
                  <a:fillRect t="-604" b="-40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485053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AD655423-4A7F-4A31-8409-F21A64AF0DE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332657"/>
                <a:ext cx="8229600" cy="6058592"/>
              </a:xfrm>
            </p:spPr>
            <p:txBody>
              <a:bodyPr/>
              <a:lstStyle/>
              <a:p>
                <a:pPr lvl="1">
                  <a:buClr>
                    <a:schemeClr val="bg2"/>
                  </a:buClr>
                </a:pPr>
                <a:r>
                  <a:rPr lang="en-US" altLang="ko-KR" dirty="0">
                    <a:solidFill>
                      <a:schemeClr val="bg2"/>
                    </a:solidFill>
                  </a:rPr>
                  <a:t>Tate-</a:t>
                </a:r>
                <a:r>
                  <a:rPr lang="en-US" altLang="ko-KR" dirty="0" err="1">
                    <a:solidFill>
                      <a:schemeClr val="bg2"/>
                    </a:solidFill>
                  </a:rPr>
                  <a:t>Pisarenko</a:t>
                </a:r>
                <a:r>
                  <a:rPr lang="en-US" altLang="ko-KR" dirty="0">
                    <a:solidFill>
                      <a:schemeClr val="bg2"/>
                    </a:solidFill>
                  </a:rPr>
                  <a:t> Procedure (continued)</a:t>
                </a:r>
              </a:p>
              <a:p>
                <a:pPr lvl="2"/>
                <a:r>
                  <a:rPr lang="en-US" altLang="ko-KR" dirty="0"/>
                  <a:t>For a large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altLang="ko-KR" dirty="0"/>
              </a:p>
              <a:p>
                <a:pPr lvl="3"/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+1</m:t>
                        </m:r>
                      </m:den>
                    </m:f>
                    <m:r>
                      <a:rPr lang="en-US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≅</m:t>
                    </m:r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endParaRPr lang="en-US" altLang="ko-KR" dirty="0"/>
              </a:p>
              <a:p>
                <a:pPr lvl="3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≅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𝑜𝑏𝑠</m:t>
                        </m:r>
                      </m:sup>
                    </m:sSubSup>
                    <m:r>
                      <a:rPr lang="en-US" altLang="ko-KR" i="1">
                        <a:latin typeface="Cambria Math" panose="02040503050406030204" pitchFamily="18" charset="0"/>
                      </a:rPr>
                      <m:t>|</m:t>
                    </m:r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𝑜𝑏𝑠</m:t>
                        </m:r>
                      </m:sup>
                    </m:sSubSup>
                    <m:r>
                      <a:rPr lang="en-US" altLang="ko-K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dirty="0"/>
              </a:p>
              <a:p>
                <a:pPr lvl="2"/>
                <a:r>
                  <a:rPr lang="en-US" altLang="ko-KR" dirty="0"/>
                  <a:t>Finally</a:t>
                </a:r>
              </a:p>
              <a:p>
                <a:pPr lvl="3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  <m:r>
                      <a:rPr lang="en-US" altLang="ko-KR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𝑜𝑏𝑠</m:t>
                        </m:r>
                      </m:sup>
                    </m:sSub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(</m:t>
                        </m:r>
                        <m:sSubSup>
                          <m:sSub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𝑚𝑎𝑥</m:t>
                            </m:r>
                          </m:sub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𝑜𝑏𝑠</m:t>
                            </m:r>
                          </m:sup>
                        </m:sSub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|</m:t>
                        </m:r>
                        <m:sSubSup>
                          <m:sSub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𝑚𝑎𝑥</m:t>
                            </m:r>
                          </m:sub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𝑜𝑏𝑠</m:t>
                            </m:r>
                          </m:sup>
                        </m:sSub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altLang="ko-KR" dirty="0"/>
                  <a:t>		(2)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𝑛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(</m:t>
                        </m:r>
                        <m:sSubSup>
                          <m:sSub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𝑚𝑎𝑥</m:t>
                            </m:r>
                          </m:sub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𝑜𝑏𝑠</m:t>
                            </m:r>
                          </m:sup>
                        </m:sSub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|</m:t>
                        </m:r>
                        <m:sSubSup>
                          <m:sSub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𝑚𝑎𝑥</m:t>
                            </m:r>
                          </m:sub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𝑜𝑏𝑠</m:t>
                            </m:r>
                          </m:sup>
                        </m:sSub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altLang="ko-KR" dirty="0"/>
              </a:p>
              <a:p>
                <a:pPr lvl="2"/>
                <a:r>
                  <a:rPr lang="en-US" altLang="ko-KR" dirty="0"/>
                  <a:t>For doubly truncated PDF,</a:t>
                </a:r>
              </a:p>
              <a:p>
                <a:pPr lvl="3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1−</m:t>
                        </m:r>
                        <m:func>
                          <m:func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ko-KR">
                                <a:latin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ko-KR" altLang="en-US" i="1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  <m:d>
                                  <m:d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Sup>
                                      <m:sSubSupPr>
                                        <m:ctrlP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e>
                                      <m:sub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𝑚𝑎𝑥</m:t>
                                        </m:r>
                                      </m:sub>
                                      <m:sup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𝑜𝑏𝑠</m:t>
                                        </m:r>
                                      </m:sup>
                                    </m:sSubSup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e>
                                      <m:sub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𝑚𝑖𝑛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e>
                        </m:func>
                      </m:num>
                      <m:den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𝛽</m:t>
                        </m:r>
                        <m:func>
                          <m:func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ko-KR">
                                <a:latin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ko-KR" altLang="en-US" i="1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  <m:d>
                                  <m:d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Sup>
                                      <m:sSubSupPr>
                                        <m:ctrlP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e>
                                      <m:sub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𝑚𝑎𝑥</m:t>
                                        </m:r>
                                      </m:sub>
                                      <m:sup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𝑜𝑏𝑠</m:t>
                                        </m:r>
                                      </m:sup>
                                    </m:sSubSup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e>
                                      <m:sub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𝑚𝑖𝑛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e>
                        </m:func>
                      </m:den>
                    </m:f>
                  </m:oMath>
                </a14:m>
                <a:endParaRPr lang="en-US" altLang="ko-KR" dirty="0"/>
              </a:p>
              <a:p>
                <a:pPr lvl="2"/>
                <a:r>
                  <a:rPr lang="en-US" altLang="ko-KR" dirty="0"/>
                  <a:t>The estimator is,</a:t>
                </a:r>
              </a:p>
              <a:p>
                <a:pPr lvl="3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𝑜𝑏𝑠</m:t>
                        </m:r>
                      </m:sup>
                    </m:sSubSup>
                    <m:r>
                      <a:rPr lang="en-US" altLang="ko-KR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1−</m:t>
                        </m:r>
                        <m:func>
                          <m:func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ko-KR">
                                <a:latin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ko-KR" altLang="en-US" i="1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  <m:d>
                                  <m:d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Sup>
                                      <m:sSubSupPr>
                                        <m:ctrlP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e>
                                      <m:sub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𝑚𝑎𝑥</m:t>
                                        </m:r>
                                      </m:sub>
                                      <m:sup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𝑜𝑏𝑠</m:t>
                                        </m:r>
                                      </m:sup>
                                    </m:sSubSup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e>
                                      <m:sub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𝑚𝑖𝑛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e>
                        </m:func>
                      </m:num>
                      <m:den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𝛽</m:t>
                        </m:r>
                        <m:func>
                          <m:func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ko-KR">
                                <a:latin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ko-KR" altLang="en-US" i="1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  <m:d>
                                  <m:d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Sup>
                                      <m:sSubSupPr>
                                        <m:ctrlP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e>
                                      <m:sub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𝑚𝑎𝑥</m:t>
                                        </m:r>
                                      </m:sub>
                                      <m:sup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𝑜𝑏𝑠</m:t>
                                        </m:r>
                                      </m:sup>
                                    </m:sSubSup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e>
                                      <m:sub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𝑚𝑖𝑛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e>
                        </m:func>
                      </m:den>
                    </m:f>
                  </m:oMath>
                </a14:m>
                <a:endParaRPr lang="en-US" altLang="ko-KR" dirty="0"/>
              </a:p>
              <a:p>
                <a:pPr lvl="3"/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𝑚𝑎𝑥</m:t>
                            </m:r>
                          </m:sub>
                        </m:sSub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sSubSup>
                          <m:sSub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p>
                        </m:sSubSup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altLang="ko-KR" i="1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en-US" altLang="ko-KR" sz="1200" dirty="0"/>
              </a:p>
              <a:p>
                <a:pPr lvl="1">
                  <a:buClr>
                    <a:srgbClr val="006600"/>
                  </a:buClr>
                </a:pPr>
                <a:r>
                  <a:rPr lang="en-US" altLang="ko-KR" dirty="0">
                    <a:solidFill>
                      <a:srgbClr val="006600"/>
                    </a:solidFill>
                  </a:rPr>
                  <a:t>Notes</a:t>
                </a:r>
              </a:p>
              <a:p>
                <a:pPr lvl="2">
                  <a:buClr>
                    <a:srgbClr val="006600"/>
                  </a:buClr>
                </a:pPr>
                <a:r>
                  <a:rPr lang="en-US" altLang="ko-KR" dirty="0">
                    <a:solidFill>
                      <a:srgbClr val="006600"/>
                    </a:solidFill>
                  </a:rPr>
                  <a:t>(2) was probably first derived by Tate (1959)</a:t>
                </a:r>
              </a:p>
              <a:p>
                <a:pPr lvl="2">
                  <a:buClr>
                    <a:srgbClr val="006600"/>
                  </a:buClr>
                </a:pPr>
                <a:r>
                  <a:rPr lang="en-US" altLang="ko-KR" dirty="0">
                    <a:solidFill>
                      <a:srgbClr val="006600"/>
                    </a:solidFill>
                  </a:rPr>
                  <a:t>It was used by </a:t>
                </a:r>
                <a:r>
                  <a:rPr lang="en-US" altLang="ko-KR" dirty="0" err="1">
                    <a:solidFill>
                      <a:srgbClr val="006600"/>
                    </a:solidFill>
                  </a:rPr>
                  <a:t>Pisarenko</a:t>
                </a:r>
                <a:r>
                  <a:rPr lang="en-US" altLang="ko-KR" dirty="0">
                    <a:solidFill>
                      <a:srgbClr val="006600"/>
                    </a:solidFill>
                  </a:rPr>
                  <a:t> </a:t>
                </a:r>
                <a:r>
                  <a:rPr lang="en-US" altLang="ko-KR" i="1" dirty="0">
                    <a:solidFill>
                      <a:srgbClr val="006600"/>
                    </a:solidFill>
                  </a:rPr>
                  <a:t>et al</a:t>
                </a:r>
                <a:r>
                  <a:rPr lang="en-US" altLang="ko-KR" dirty="0">
                    <a:solidFill>
                      <a:srgbClr val="006600"/>
                    </a:solidFill>
                  </a:rPr>
                  <a:t>. (1996)</a:t>
                </a:r>
              </a:p>
              <a:p>
                <a:pPr lvl="3">
                  <a:buClr>
                    <a:srgbClr val="006600"/>
                  </a:buClr>
                </a:pPr>
                <a:endParaRPr lang="en-US" altLang="ko-KR" sz="1200" dirty="0">
                  <a:solidFill>
                    <a:srgbClr val="006600"/>
                  </a:solidFill>
                </a:endParaRPr>
              </a:p>
              <a:p>
                <a:pPr lvl="3"/>
                <a:endParaRPr lang="en-US" altLang="ko-KR" dirty="0"/>
              </a:p>
            </p:txBody>
          </p:sp>
        </mc:Choice>
        <mc:Fallback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AD655423-4A7F-4A31-8409-F21A64AF0DE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332657"/>
                <a:ext cx="8229600" cy="6058592"/>
              </a:xfrm>
              <a:blipFill>
                <a:blip r:embed="rId2"/>
                <a:stretch>
                  <a:fillRect t="-60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173272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140602F9-4A9E-49B2-B3AB-74D371C060B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1"/>
                <a:r>
                  <a:rPr lang="en-US" altLang="ko-KR" dirty="0" err="1"/>
                  <a:t>Kijko-Sellevoll</a:t>
                </a:r>
                <a:r>
                  <a:rPr lang="en-US" altLang="ko-KR" dirty="0"/>
                  <a:t> Procedure</a:t>
                </a:r>
              </a:p>
              <a:p>
                <a:endParaRPr lang="en-US" altLang="ko-KR" sz="400" dirty="0"/>
              </a:p>
              <a:p>
                <a:pPr lvl="2"/>
                <a:r>
                  <a:rPr lang="en-US" altLang="ko-KR" dirty="0" err="1"/>
                  <a:t>Kijko</a:t>
                </a:r>
                <a:r>
                  <a:rPr lang="en-US" altLang="ko-KR" dirty="0"/>
                  <a:t> &amp; </a:t>
                </a:r>
                <a:r>
                  <a:rPr lang="en-US" altLang="ko-KR" dirty="0" err="1"/>
                  <a:t>Sellevoll</a:t>
                </a:r>
                <a:r>
                  <a:rPr lang="en-US" altLang="ko-KR" dirty="0"/>
                  <a:t> (1989)</a:t>
                </a:r>
              </a:p>
              <a:p>
                <a:pPr lvl="2"/>
                <a:r>
                  <a:rPr lang="en-US" altLang="ko-KR" dirty="0"/>
                  <a:t>From order statistics, CDF of the largest observed magnitude among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ko-KR" dirty="0"/>
                  <a:t> events,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sSubSup>
                      <m:sSubSupPr>
                        <m:ctrlPr>
                          <a:rPr lang="en-US" altLang="ko-K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𝑚𝑎𝑥</m:t>
                        </m:r>
                      </m:sub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𝑜𝑏𝑠</m:t>
                        </m:r>
                      </m:sup>
                    </m:sSubSup>
                  </m:oMath>
                </a14:m>
                <a:r>
                  <a:rPr lang="en-US" altLang="ko-KR" dirty="0"/>
                  <a:t>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sub>
                            </m:s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altLang="ko-KR" dirty="0"/>
              </a:p>
              <a:p>
                <a:pPr lvl="3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limLoc m:val="undOvr"/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𝑚𝑖𝑛</m:t>
                            </m:r>
                          </m:sub>
                        </m:sSub>
                      </m:sub>
                      <m:sup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𝑚𝑎𝑥</m:t>
                            </m:r>
                          </m:sub>
                        </m:sSub>
                      </m:sup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𝑚𝑑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−</m:t>
                    </m:r>
                    <m:nary>
                      <m:naryPr>
                        <m:limLoc m:val="undOvr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𝑚𝑖𝑛</m:t>
                            </m:r>
                          </m:sub>
                        </m:sSub>
                      </m:sub>
                      <m:sup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𝑚𝑎𝑥</m:t>
                            </m:r>
                          </m:sub>
                        </m:sSub>
                      </m:sup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sub>
                        </m:sSub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</m:d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𝑑𝑚</m:t>
                        </m:r>
                      </m:e>
                    </m:nary>
                  </m:oMath>
                </a14:m>
                <a:r>
                  <a:rPr lang="en-US" altLang="ko-KR" dirty="0"/>
                  <a:t> or</a:t>
                </a:r>
              </a:p>
              <a:p>
                <a:pPr lvl="3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+</m:t>
                    </m:r>
                    <m:nary>
                      <m:naryPr>
                        <m:limLoc m:val="undOvr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𝑚𝑖𝑛</m:t>
                            </m:r>
                          </m:sub>
                        </m:sSub>
                      </m:sub>
                      <m:sup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𝑚𝑎𝑥</m:t>
                            </m:r>
                          </m:sub>
                        </m:sSub>
                      </m:sup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sub>
                        </m:sSub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</m:d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𝑑𝑚</m:t>
                        </m:r>
                      </m:e>
                    </m:nary>
                  </m:oMath>
                </a14:m>
                <a:r>
                  <a:rPr lang="en-US" altLang="ko-KR" dirty="0"/>
                  <a:t> or</a:t>
                </a:r>
              </a:p>
              <a:p>
                <a:pPr lvl="3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𝑜𝑏𝑠</m:t>
                        </m:r>
                      </m:sup>
                    </m:sSubSup>
                    <m:r>
                      <a:rPr lang="en-US" altLang="ko-KR" i="1">
                        <a:latin typeface="Cambria Math" panose="02040503050406030204" pitchFamily="18" charset="0"/>
                      </a:rPr>
                      <m:t>+</m:t>
                    </m:r>
                    <m:nary>
                      <m:naryPr>
                        <m:limLoc m:val="undOvr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𝑚𝑖𝑛</m:t>
                            </m:r>
                          </m:sub>
                        </m:sSub>
                      </m:sub>
                      <m:sup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𝑚𝑎𝑥</m:t>
                            </m:r>
                          </m:sub>
                        </m:sSub>
                      </m:sup>
                      <m:e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sub>
                                </m:s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d>
                          </m:e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𝑑𝑚</m:t>
                        </m:r>
                      </m:e>
                    </m:nary>
                  </m:oMath>
                </a14:m>
                <a:endParaRPr lang="en-US" altLang="ko-KR" dirty="0"/>
              </a:p>
              <a:p>
                <a:pPr lvl="2"/>
                <a:r>
                  <a:rPr lang="en-US" altLang="ko-KR" dirty="0"/>
                  <a:t>For large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ko-KR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sub>
                            </m:s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altLang="ko-KR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func>
                      <m:func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sub>
                                </m:s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d>
                          </m:e>
                        </m:d>
                      </m:e>
                    </m:func>
                  </m:oMath>
                </a14:m>
                <a:r>
                  <a:rPr lang="en-US" altLang="ko-KR" dirty="0"/>
                  <a:t> (</a:t>
                </a:r>
                <a:r>
                  <a:rPr lang="en-US" altLang="ko-KR" dirty="0" err="1"/>
                  <a:t>Cram</a:t>
                </a:r>
                <a:r>
                  <a:rPr lang="en-US" altLang="ko-KR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é</a:t>
                </a:r>
                <a:r>
                  <a:rPr lang="en-US" altLang="ko-KR" dirty="0" err="1"/>
                  <a:t>r</a:t>
                </a:r>
                <a:r>
                  <a:rPr lang="en-US" altLang="ko-KR" dirty="0"/>
                  <a:t>, 1961)</a:t>
                </a:r>
              </a:p>
              <a:p>
                <a:pPr lvl="2"/>
                <a:r>
                  <a:rPr lang="en-US" altLang="ko-KR" dirty="0"/>
                  <a:t>For doubly truncated PDF,</a:t>
                </a:r>
              </a:p>
              <a:p>
                <a:pPr lvl="3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nary>
                      <m:naryPr>
                        <m:limLoc m:val="undOvr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𝑚𝑖𝑛</m:t>
                            </m:r>
                          </m:sub>
                        </m:sSub>
                      </m:sub>
                      <m:sup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𝑚𝑎𝑥</m:t>
                            </m:r>
                          </m:sub>
                        </m:sSub>
                      </m:sup>
                      <m:e>
                        <m:func>
                          <m:func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ko-KR">
                                <a:latin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sSub>
                                      <m:sSubPr>
                                        <m:ctrlP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𝐹</m:t>
                                        </m:r>
                                      </m:e>
                                      <m:sub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𝑀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e>
                                    </m:d>
                                  </m:e>
                                </m:d>
                              </m:e>
                            </m:d>
                          </m:e>
                        </m:func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𝑑𝑚</m:t>
                        </m:r>
                      </m:e>
                    </m:nary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num>
                      <m:den>
                        <m:r>
                          <a:rPr lang="ko-KR" alt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  <m:func>
                          <m:func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ko-KR" b="0" i="0" smtClean="0">
                                <a:latin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</m:den>
                    </m:f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  <m:func>
                      <m:func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(−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altLang="ko-KR" dirty="0"/>
              </a:p>
              <a:p>
                <a:pPr lvl="4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d>
                          <m:dPr>
                            <m:begChr m:val="{"/>
                            <m:endChr m:val="}"/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func>
                              <m:func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ko-KR">
                                    <a:latin typeface="Cambria Math" panose="02040503050406030204" pitchFamily="18" charset="0"/>
                                  </a:rPr>
                                  <m:t>exp</m:t>
                                </m:r>
                              </m:fName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ko-KR" altLang="en-US" i="1"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  <m:d>
                                      <m:dPr>
                                        <m:ctrlP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𝑚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𝑚𝑎𝑥</m:t>
                                            </m:r>
                                          </m:sub>
                                        </m:sSub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𝑚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𝑚𝑖𝑛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d>
                              </m:e>
                            </m:func>
                          </m:e>
                        </m:d>
                      </m:den>
                    </m:f>
                  </m:oMath>
                </a14:m>
                <a:r>
                  <a:rPr lang="en-US" altLang="ko-KR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func>
                      <m:func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𝛽</m:t>
                            </m:r>
                            <m:d>
                              <m:d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𝑚𝑎𝑥</m:t>
                                    </m:r>
                                  </m:sub>
                                </m:s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𝑚𝑖𝑛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</m:func>
                  </m:oMath>
                </a14:m>
                <a:r>
                  <a:rPr lang="en-US" altLang="ko-KR" dirty="0"/>
                  <a:t>, and</a:t>
                </a:r>
              </a:p>
              <a:p>
                <a:pPr lvl="4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limLoc m:val="undOvr"/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4"/>
                          </m:rP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f>
                          <m:f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func>
                              <m:func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ko-KR" b="0" i="0" smtClean="0">
                                    <a:latin typeface="Cambria Math" panose="02040503050406030204" pitchFamily="18" charset="0"/>
                                  </a:rPr>
                                  <m:t>exp</m:t>
                                </m:r>
                              </m:fName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(−</m:t>
                                </m:r>
                                <m:r>
                                  <a:rPr lang="ko-KR" altLang="en-US" b="0" i="1" smtClean="0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func>
                          </m:num>
                          <m:den>
                            <m:r>
                              <a:rPr lang="ko-KR" altLang="en-US" b="0" i="1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</m:den>
                        </m:f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ko-KR" alt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</m:nary>
                  </m:oMath>
                </a14:m>
                <a:r>
                  <a:rPr lang="en-US" altLang="ko-KR" dirty="0"/>
                  <a:t>; exponential integration function</a:t>
                </a:r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140602F9-4A9E-49B2-B3AB-74D371C060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60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486949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140602F9-4A9E-49B2-B3AB-74D371C060B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1">
                  <a:buClr>
                    <a:schemeClr val="bg1">
                      <a:lumMod val="65000"/>
                    </a:schemeClr>
                  </a:buClr>
                </a:pPr>
                <a:r>
                  <a:rPr lang="en-US" altLang="ko-KR" dirty="0">
                    <a:solidFill>
                      <a:schemeClr val="bg1">
                        <a:lumMod val="65000"/>
                      </a:schemeClr>
                    </a:solidFill>
                  </a:rPr>
                  <a:t>Kijko-Sellevoll Procedure (continued)</a:t>
                </a:r>
              </a:p>
              <a:p>
                <a:pPr lvl="2"/>
                <a:r>
                  <a:rPr lang="en-US" altLang="ko-KR" dirty="0"/>
                  <a:t>The estimator is,</a:t>
                </a:r>
              </a:p>
              <a:p>
                <a:pPr lvl="3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𝑜𝑏𝑠</m:t>
                        </m:r>
                      </m:sup>
                    </m:sSub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num>
                      <m:den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𝛽</m:t>
                        </m:r>
                        <m:func>
                          <m:func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ko-KR">
                                <a:latin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</m:den>
                    </m:f>
                    <m:r>
                      <a:rPr lang="en-US" altLang="ko-KR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  <m:func>
                      <m:func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(−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altLang="ko-KR" dirty="0"/>
              </a:p>
              <a:p>
                <a:pPr lvl="3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𝑚𝑎𝑥</m:t>
                            </m:r>
                          </m:sub>
                        </m:sSub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sSubSup>
                          <m:sSub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p>
                        </m:sSubSup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∆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altLang="ko-KR" dirty="0"/>
              </a:p>
              <a:p>
                <a:pPr lvl="2"/>
                <a:r>
                  <a:rPr lang="en-US" altLang="ko-KR" dirty="0"/>
                  <a:t>While the exact formula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ko-KR" dirty="0"/>
                  <a:t> is reported, it is not discussed here because it does not gives an improved accuracy but is just complicated.</a:t>
                </a:r>
              </a:p>
              <a:p>
                <a:pPr lvl="2">
                  <a:buClr>
                    <a:srgbClr val="C00000"/>
                  </a:buClr>
                  <a:buFont typeface="맑은 고딕" panose="020B0503020000020004" pitchFamily="50" charset="-127"/>
                  <a:buChar char="※"/>
                </a:pPr>
                <a:r>
                  <a:rPr lang="en-US" altLang="ko-KR" dirty="0">
                    <a:solidFill>
                      <a:srgbClr val="C00000"/>
                    </a:solidFill>
                  </a:rPr>
                  <a:t>A direct numerical integration, such as the Romberg integration,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limLoc m:val="undOvr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𝑚𝑖𝑛</m:t>
                            </m:r>
                          </m:sub>
                        </m:sSub>
                      </m:sub>
                      <m:sup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𝑚𝑎𝑥</m:t>
                            </m:r>
                          </m:sub>
                        </m:sSub>
                      </m:sup>
                      <m:e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sub>
                                </m:s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d>
                          </m:e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𝑑𝑚</m:t>
                        </m:r>
                      </m:e>
                    </m:nary>
                  </m:oMath>
                </a14:m>
                <a:r>
                  <a:rPr lang="en-US" altLang="ko-KR" dirty="0">
                    <a:solidFill>
                      <a:srgbClr val="C00000"/>
                    </a:solidFill>
                  </a:rPr>
                  <a:t> yields an accurate enough result.</a:t>
                </a:r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140602F9-4A9E-49B2-B3AB-74D371C060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60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3762738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12176BE2-EB2C-468D-97FC-A11CD6C0329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1"/>
                <a:r>
                  <a:rPr lang="en-US" altLang="ko-KR" dirty="0"/>
                  <a:t>Tate-</a:t>
                </a:r>
                <a:r>
                  <a:rPr lang="en-US" altLang="ko-KR" dirty="0" err="1"/>
                  <a:t>Pisarenko</a:t>
                </a:r>
                <a:r>
                  <a:rPr lang="en-US" altLang="ko-KR" dirty="0"/>
                  <a:t>-Bayes Procedure</a:t>
                </a:r>
              </a:p>
              <a:p>
                <a:pPr lvl="2"/>
                <a:r>
                  <a:rPr lang="en-US" altLang="ko-KR" dirty="0"/>
                  <a:t>Assuming a gamma distribution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l-GR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Β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dirty="0"/>
                  <a:t>, Campbell (1982) showed</a:t>
                </a:r>
              </a:p>
              <a:p>
                <a:pPr lvl="3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"/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𝑚𝑖𝑛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acc>
                                <m:accPr>
                                  <m:chr m:val="̅"/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ko-KR" altLang="en-US" b="0" i="1" smtClean="0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num>
                                        <m:den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𝑚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𝑚𝑖𝑛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p>
                              </m:sSup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  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𝑚𝑖𝑛</m:t>
                                  </m:r>
                                </m:sub>
                              </m:s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𝑚𝑎𝑥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𝑎𝑥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altLang="ko-KR" dirty="0"/>
              </a:p>
              <a:p>
                <a:pPr lvl="3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𝑚𝑖𝑛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ko-K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sSup>
                                    <m:sSup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f>
                                            <m:fPr>
                                              <m:ctrlP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</m:num>
                                            <m:den>
                                              <m: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  <m: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  <m:t>+</m:t>
                                              </m:r>
                                              <m: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  <m:t>𝑚</m:t>
                                              </m:r>
                                              <m: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altLang="ko-KR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ko-KR" i="1">
                                                      <a:latin typeface="Cambria Math" panose="02040503050406030204" pitchFamily="18" charset="0"/>
                                                    </a:rPr>
                                                    <m:t>𝑚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ko-KR" i="1">
                                                      <a:latin typeface="Cambria Math" panose="02040503050406030204" pitchFamily="18" charset="0"/>
                                                    </a:rPr>
                                                    <m:t>𝑚𝑖𝑛</m:t>
                                                  </m:r>
                                                </m:sub>
                                              </m:sSub>
                                            </m:den>
                                          </m:f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  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𝑚𝑖𝑛</m:t>
                                  </m:r>
                                </m:sub>
                              </m:s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𝑚𝑎𝑥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𝑚𝑎𝑥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altLang="ko-KR" dirty="0"/>
              </a:p>
              <a:p>
                <a:pPr lvl="4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ko-KR" altLang="en-US" i="1" smtClean="0">
                            <a:latin typeface="Cambria Math" panose="02040503050406030204" pitchFamily="18" charset="0"/>
                          </a:rPr>
                          <m:t>𝛽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p>
                              <m:sSup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num>
                                      <m:den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sSub>
                                          <m:sSubPr>
                                            <m:ctrlP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𝑚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𝑚</m:t>
                                            </m:r>
                                            <m:r>
                                              <a:rPr lang="en-US" altLang="ko-KR" b="0" i="1" smtClean="0">
                                                <a:latin typeface="Cambria Math" panose="02040503050406030204" pitchFamily="18" charset="0"/>
                                              </a:rPr>
                                              <m:t>𝑎𝑥</m:t>
                                            </m:r>
                                          </m:sub>
                                        </m:sSub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𝑚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𝑚𝑖𝑛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</m:e>
                                </m:d>
                              </m:e>
                              <m:sup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altLang="ko-KR" dirty="0"/>
                  <a:t>,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̅"/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ko-KR" alt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num>
                      <m:den>
                        <m:sSubSup>
                          <m:sSubSup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ko-KR" alt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ko-KR" alt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sub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den>
                    </m:f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,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acc>
                                  <m:accPr>
                                    <m:chr m:val="̅"/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ko-KR" altLang="en-US" i="1"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</m:acc>
                              </m:num>
                              <m:den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ko-KR" altLang="en-US" i="1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ko-KR" altLang="en-US" i="1"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altLang="ko-KR" dirty="0"/>
              </a:p>
              <a:p>
                <a:pPr lvl="4"/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</m:acc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is a known value of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𝛽</m:t>
                        </m:r>
                      </m:sub>
                    </m:sSub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a known standard deviation of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altLang="ko-KR" dirty="0"/>
                  <a:t>, of which values are taken from the their estimates to be discussed in the subsequent section</a:t>
                </a:r>
              </a:p>
              <a:p>
                <a:pPr lvl="2"/>
                <a:r>
                  <a:rPr lang="en-US" altLang="ko-KR" dirty="0"/>
                  <a:t>For doubly truncated PDF,</a:t>
                </a:r>
              </a:p>
              <a:p>
                <a:pPr lvl="3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𝑛</m:t>
                        </m:r>
                        <m:acc>
                          <m:accPr>
                            <m:chr m:val="̅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𝛽</m:t>
                            </m:r>
                          </m:sub>
                        </m:sSub>
                      </m:den>
                    </m:f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num>
                              <m:den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𝑜𝑏𝑠</m:t>
                                    </m:r>
                                  </m:sub>
                                </m:s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𝑚𝑖𝑛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−(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+1)</m:t>
                        </m:r>
                      </m:sup>
                    </m:sSup>
                  </m:oMath>
                </a14:m>
                <a:endParaRPr lang="en-US" altLang="ko-KR" dirty="0"/>
              </a:p>
              <a:p>
                <a:pPr lvl="3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𝑜𝑏𝑠</m:t>
                        </m:r>
                      </m:sup>
                    </m:sSubSup>
                    <m:r>
                      <a:rPr lang="en-US" altLang="ko-KR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altLang="ko-KR" dirty="0"/>
              </a:p>
              <a:p>
                <a:pPr lvl="3"/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𝑉𝑎𝑟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</m:acc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)=</m:t>
                    </m:r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sSubSup>
                          <m:sSub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p>
                        </m:sSubSup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altLang="ko-KR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∆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altLang="ko-KR" dirty="0"/>
              </a:p>
              <a:p>
                <a:pPr lvl="2"/>
                <a:r>
                  <a:rPr lang="en-US" altLang="ko-KR" dirty="0"/>
                  <a:t>T-P-B yields estimate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en-US" altLang="ko-KR" dirty="0"/>
                  <a:t> very close to that of T-P</a:t>
                </a:r>
              </a:p>
              <a:p>
                <a:pPr lvl="4"/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12176BE2-EB2C-468D-97FC-A11CD6C032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604" b="-50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8515996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12176BE2-EB2C-468D-97FC-A11CD6C0329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1"/>
                <a:r>
                  <a:rPr lang="en-US" altLang="ko-KR" dirty="0" err="1"/>
                  <a:t>Kijko</a:t>
                </a:r>
                <a:r>
                  <a:rPr lang="en-US" altLang="ko-KR" dirty="0"/>
                  <a:t>-</a:t>
                </a:r>
                <a:r>
                  <a:rPr lang="en-US" altLang="ko-KR" dirty="0" err="1"/>
                  <a:t>Sellevoll</a:t>
                </a:r>
                <a:r>
                  <a:rPr lang="en-US" altLang="ko-KR" dirty="0"/>
                  <a:t>-Bayes Procedure</a:t>
                </a:r>
              </a:p>
              <a:p>
                <a:endParaRPr lang="en-US" altLang="ko-KR" sz="600" dirty="0"/>
              </a:p>
              <a:p>
                <a:pPr lvl="2"/>
                <a:r>
                  <a:rPr lang="en-US" altLang="ko-KR" dirty="0"/>
                  <a:t>Assuming a gamma distribution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l-GR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Β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dirty="0"/>
                  <a:t>, Campbell (1982)</a:t>
                </a:r>
              </a:p>
              <a:p>
                <a:pPr lvl="1"/>
                <a:endParaRPr lang="en-US" altLang="ko-KR" sz="300" dirty="0"/>
              </a:p>
              <a:p>
                <a:pPr lvl="3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ko-KR" altLang="en-US" i="1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nary>
                      <m:naryPr>
                        <m:limLoc m:val="undOvr"/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𝑚𝑖𝑛</m:t>
                            </m:r>
                          </m:sub>
                        </m:sSub>
                      </m:sub>
                      <m:sup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𝑚𝑎𝑥</m:t>
                            </m:r>
                          </m:sub>
                        </m:sSub>
                      </m:sup>
                      <m:e>
                        <m:sSup>
                          <m:sSup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sSup>
                                  <m:sSup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𝑝</m:t>
                                            </m:r>
                                          </m:num>
                                          <m:den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𝑝</m:t>
                                            </m:r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𝑚</m:t>
                                            </m:r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altLang="ko-KR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ko-KR" i="1">
                                                    <a:latin typeface="Cambria Math" panose="02040503050406030204" pitchFamily="18" charset="0"/>
                                                  </a:rPr>
                                                  <m:t>𝑚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ko-KR" i="1">
                                                    <a:latin typeface="Cambria Math" panose="02040503050406030204" pitchFamily="18" charset="0"/>
                                                  </a:rPr>
                                                  <m:t>𝑚𝑖𝑛</m:t>
                                                </m:r>
                                              </m:sub>
                                            </m:sSub>
                                          </m:den>
                                        </m:f>
                                      </m:e>
                                    </m:d>
                                  </m:e>
                                  <m:sup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sup>
                                </m:sSup>
                              </m:e>
                            </m:d>
                          </m:e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𝑑𝑚</m:t>
                        </m:r>
                      </m:e>
                    </m:nary>
                  </m:oMath>
                </a14:m>
                <a:endParaRPr lang="en-US" altLang="ko-KR" dirty="0"/>
              </a:p>
              <a:p>
                <a:pPr lvl="2"/>
                <a:endParaRPr lang="en-US" altLang="ko-KR" sz="300" dirty="0"/>
              </a:p>
              <a:p>
                <a:pPr lvl="2"/>
                <a:r>
                  <a:rPr lang="en-US" altLang="ko-KR" dirty="0"/>
                  <a:t>Using </a:t>
                </a:r>
                <a:r>
                  <a:rPr lang="en-US" altLang="ko-KR" dirty="0" err="1"/>
                  <a:t>Cram</a:t>
                </a:r>
                <a:r>
                  <a:rPr lang="en-US" altLang="ko-KR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é</a:t>
                </a:r>
                <a:r>
                  <a:rPr lang="en-US" altLang="ko-KR" dirty="0" err="1"/>
                  <a:t>r’s</a:t>
                </a:r>
                <a:r>
                  <a:rPr lang="en-US" altLang="ko-KR" dirty="0"/>
                  <a:t> approximation</a:t>
                </a:r>
              </a:p>
              <a:p>
                <a:pPr lvl="3"/>
                <a:endParaRPr lang="en-US" altLang="ko-KR" sz="100" dirty="0"/>
              </a:p>
              <a:p>
                <a:pPr lvl="3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1/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p>
                        </m:sSup>
                        <m:func>
                          <m:func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ko-KR" b="0" i="0" smtClean="0">
                                <a:latin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sSup>
                                  <m:sSup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p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sup>
                                </m:sSup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d>
                                  <m:d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sSup>
                                      <m:sSupPr>
                                        <m:ctrlP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p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𝑞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</m:d>
                          </m:e>
                        </m:func>
                      </m:num>
                      <m:den>
                        <m:acc>
                          <m:accPr>
                            <m:chr m:val="̅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l-GR" altLang="ko-K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Γ</m:t>
                        </m:r>
                        <m:d>
                          <m:dPr>
                            <m:ctrlPr>
                              <a:rPr lang="el-GR" altLang="ko-KR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𝑞</m:t>
                                </m:r>
                              </m:den>
                            </m:f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ko-KR" alt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𝛿</m:t>
                            </m:r>
                            <m:sSup>
                              <m:sSup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p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𝑞</m:t>
                                </m:r>
                              </m:sup>
                            </m:sSup>
                          </m:e>
                        </m:d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l-GR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Γ</m:t>
                        </m:r>
                        <m:d>
                          <m:dPr>
                            <m:ctrlPr>
                              <a:rPr lang="el-GR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𝑞</m:t>
                                </m:r>
                              </m:den>
                            </m:f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ko-KR" alt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𝛿</m:t>
                            </m:r>
                          </m:e>
                        </m:d>
                      </m:e>
                    </m:d>
                  </m:oMath>
                </a14:m>
                <a:r>
                  <a:rPr lang="en-US" altLang="ko-KR" dirty="0"/>
                  <a:t>,</a:t>
                </a:r>
              </a:p>
              <a:p>
                <a:pPr marL="1190625" lvl="4" indent="0">
                  <a:buNone/>
                </a:pPr>
                <a:r>
                  <a:rPr lang="en-US" altLang="ko-KR" dirty="0"/>
                  <a:t>where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/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𝑚𝑎𝑥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𝑚𝑖𝑛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ko-KR" dirty="0"/>
                  <a:t>, 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𝑛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ko-KR" alt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sub>
                    </m:sSub>
                  </m:oMath>
                </a14:m>
                <a:endParaRPr lang="en-US" altLang="ko-KR" dirty="0"/>
              </a:p>
              <a:p>
                <a:pPr lvl="3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𝑜𝑏𝑠</m:t>
                        </m:r>
                      </m:sup>
                    </m:sSubSup>
                    <m:r>
                      <a:rPr lang="en-US" altLang="ko-KR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altLang="ko-KR" dirty="0"/>
              </a:p>
              <a:p>
                <a:pPr lvl="3"/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𝑉𝑎𝑟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</m:acc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)=</m:t>
                    </m:r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sSubSup>
                          <m:sSub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p>
                        </m:sSubSup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altLang="ko-KR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∆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altLang="ko-KR" dirty="0"/>
              </a:p>
              <a:p>
                <a:pPr lvl="3"/>
                <a:endParaRPr lang="en-US" altLang="ko-KR" sz="100" dirty="0"/>
              </a:p>
              <a:p>
                <a:pPr lvl="2"/>
                <a:r>
                  <a:rPr lang="en-US" altLang="ko-KR" dirty="0"/>
                  <a:t>K-S-B yields estimate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en-US" altLang="ko-KR" dirty="0"/>
                  <a:t> very close to that of K-S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12176BE2-EB2C-468D-97FC-A11CD6C032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60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961795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BEFC22B7-BF8F-41D1-920E-ABDE9D6862D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404664"/>
                <a:ext cx="8229600" cy="6048671"/>
              </a:xfrm>
            </p:spPr>
            <p:txBody>
              <a:bodyPr/>
              <a:lstStyle/>
              <a:p>
                <a:pPr>
                  <a:buClrTx/>
                </a:pPr>
                <a:r>
                  <a:rPr lang="en-US" altLang="ko-KR" dirty="0">
                    <a:solidFill>
                      <a:schemeClr val="bg1">
                        <a:lumMod val="65000"/>
                      </a:schemeClr>
                    </a:solidFill>
                  </a:rPr>
                  <a:t>Origin Parameters (continued)</a:t>
                </a:r>
              </a:p>
              <a:p>
                <a:pPr lvl="1"/>
                <a:r>
                  <a:rPr lang="en-US" altLang="ko-KR" dirty="0"/>
                  <a:t>Size</a:t>
                </a:r>
              </a:p>
              <a:p>
                <a:pPr lvl="2"/>
                <a:r>
                  <a:rPr lang="en-US" altLang="ko-KR" dirty="0"/>
                  <a:t>Various magnitude scales being used</a:t>
                </a:r>
              </a:p>
              <a:p>
                <a:pPr lvl="2"/>
                <a:r>
                  <a:rPr lang="en-US" altLang="ko-KR" dirty="0"/>
                  <a:t>Body-wave magnitude</a:t>
                </a:r>
              </a:p>
              <a:p>
                <a:pPr lvl="3"/>
                <a:r>
                  <a:rPr lang="en-US" altLang="ko-KR" dirty="0"/>
                  <a:t>Sensitive to high-frequency content → larger value for deeper event</a:t>
                </a:r>
              </a:p>
              <a:p>
                <a:pPr lvl="3"/>
                <a:r>
                  <a:rPr lang="en-US" altLang="ko-KR" dirty="0"/>
                  <a:t>Saturated for large earthquakes</a:t>
                </a:r>
              </a:p>
              <a:p>
                <a:pPr lvl="2"/>
                <a:r>
                  <a:rPr lang="en-US" altLang="ko-KR" dirty="0"/>
                  <a:t>Surface-wave magnitude</a:t>
                </a:r>
              </a:p>
              <a:p>
                <a:pPr lvl="3"/>
                <a:r>
                  <a:rPr lang="en-US" altLang="ko-KR" dirty="0"/>
                  <a:t>Measure of longer period energy → smaller value for smaller event</a:t>
                </a:r>
              </a:p>
              <a:p>
                <a:pPr lvl="2"/>
                <a:r>
                  <a:rPr lang="en-US" altLang="ko-KR" dirty="0"/>
                  <a:t>Moment magnitude</a:t>
                </a:r>
              </a:p>
              <a:p>
                <a:pPr lvl="3"/>
                <a:r>
                  <a:rPr lang="en-US" altLang="ko-KR" dirty="0"/>
                  <a:t>Measure zero-frequency energy</a:t>
                </a:r>
              </a:p>
              <a:p>
                <a:pPr lvl="3"/>
                <a:r>
                  <a:rPr lang="en-US" altLang="ko-KR" dirty="0"/>
                  <a:t>No saturation</a:t>
                </a:r>
              </a:p>
              <a:p>
                <a:pPr lvl="3"/>
                <a:r>
                  <a:rPr lang="en-US" altLang="ko-KR" dirty="0"/>
                  <a:t>Physics-based value</a:t>
                </a:r>
              </a:p>
              <a:p>
                <a:pPr lvl="3"/>
                <a:r>
                  <a:rPr lang="en-US" altLang="ko-KR" dirty="0"/>
                  <a:t>Representative measure of size</a:t>
                </a:r>
              </a:p>
              <a:p>
                <a:pPr lvl="3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𝑙𝑜𝑔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−10.7</m:t>
                    </m:r>
                  </m:oMath>
                </a14:m>
                <a:endParaRPr lang="en-US" altLang="ko-KR" dirty="0"/>
              </a:p>
              <a:p>
                <a:pPr lvl="4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ko-KR" dirty="0"/>
                  <a:t>: seismic moment in dyne-cm</a:t>
                </a:r>
              </a:p>
              <a:p>
                <a:pPr lvl="3"/>
                <a:r>
                  <a:rPr lang="en-US" altLang="ko-KR" dirty="0">
                    <a:solidFill>
                      <a:srgbClr val="C00000"/>
                    </a:solidFill>
                  </a:rPr>
                  <a:t>Bridge connecting to geology</a:t>
                </a:r>
              </a:p>
              <a:p>
                <a:pPr lvl="4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ko-KR" altLang="en-US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𝐴</m:t>
                    </m:r>
                    <m:acc>
                      <m:accPr>
                        <m:chr m:val="̅"/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acc>
                  </m:oMath>
                </a14:m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BEFC22B7-BF8F-41D1-920E-ABDE9D6862D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404664"/>
                <a:ext cx="8229600" cy="6048671"/>
              </a:xfrm>
              <a:blipFill>
                <a:blip r:embed="rId2"/>
                <a:stretch>
                  <a:fillRect l="-1333" t="-141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Fig1_3-25">
            <a:extLst>
              <a:ext uri="{FF2B5EF4-FFF2-40B4-BE49-F238E27FC236}">
                <a16:creationId xmlns:a16="http://schemas.microsoft.com/office/drawing/2014/main" id="{B82686D6-62A6-4E4B-B904-E054846D4D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43" r="3159"/>
          <a:stretch>
            <a:fillRect/>
          </a:stretch>
        </p:blipFill>
        <p:spPr bwMode="auto">
          <a:xfrm>
            <a:off x="4932040" y="3501008"/>
            <a:ext cx="3661538" cy="2664295"/>
          </a:xfrm>
          <a:prstGeom prst="rect">
            <a:avLst/>
          </a:prstGeom>
          <a:noFill/>
          <a:ln w="19050">
            <a:solidFill>
              <a:srgbClr val="8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701746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60D8DE4A-0BBD-46EE-A52A-AC8251E91D5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332657"/>
                <a:ext cx="8229600" cy="6058592"/>
              </a:xfrm>
            </p:spPr>
            <p:txBody>
              <a:bodyPr/>
              <a:lstStyle/>
              <a:p>
                <a:r>
                  <a:rPr lang="en-US" altLang="ko-KR" dirty="0"/>
                  <a:t>Non-Parametric Approaches</a:t>
                </a:r>
              </a:p>
              <a:p>
                <a:pPr lvl="1"/>
                <a:endParaRPr lang="en-US" altLang="ko-KR" sz="400" dirty="0"/>
              </a:p>
              <a:p>
                <a:pPr lvl="1"/>
                <a:r>
                  <a:rPr lang="en-US" altLang="ko-KR" dirty="0"/>
                  <a:t>Non-Parametric with Gaussian Kernel Procedure</a:t>
                </a:r>
              </a:p>
              <a:p>
                <a:pPr lvl="2"/>
                <a:r>
                  <a:rPr lang="en-US" altLang="ko-KR" dirty="0"/>
                  <a:t>Kernel estimator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of actual, unknown PDF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dirty="0"/>
              </a:p>
              <a:p>
                <a:pPr lvl="3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𝑛h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den>
                            </m:f>
                          </m:e>
                        </m:d>
                      </m:e>
                    </m:nary>
                  </m:oMath>
                </a14:m>
                <a:endParaRPr lang="en-US" altLang="ko-KR" dirty="0"/>
              </a:p>
              <a:p>
                <a:pPr lvl="4"/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: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positive smoothing factor</a:t>
                </a:r>
              </a:p>
              <a:p>
                <a:pPr marL="1344612" lvl="4" indent="-153988"/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𝐾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</m:e>
                    </m:d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: kernel function, a PDF, symmetric about zero</a:t>
                </a:r>
              </a:p>
              <a:p>
                <a:pPr marL="1076325" lvl="3" indent="-153988"/>
                <a:r>
                  <a:rPr lang="en-US" altLang="ko-KR" dirty="0"/>
                  <a:t>Estimation is not sensitive to the kernel function</a:t>
                </a:r>
              </a:p>
              <a:p>
                <a:pPr marL="1344612" lvl="4" indent="-153988"/>
                <a:r>
                  <a:rPr lang="en-US" altLang="ko-KR" dirty="0"/>
                  <a:t>Choice is the standard normal PDF,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𝐾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ko-KR" alt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−1/2</m:t>
                        </m:r>
                      </m:sup>
                    </m:sSup>
                    <m:func>
                      <m:func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p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/2</m:t>
                            </m:r>
                          </m:e>
                        </m:d>
                      </m:e>
                    </m:func>
                  </m:oMath>
                </a14:m>
                <a:r>
                  <a:rPr lang="en-US" altLang="ko-KR" dirty="0"/>
                  <a:t> normalized in the range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ko-K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ko-KR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𝑚𝑖𝑛</m:t>
                                </m:r>
                              </m:sub>
                            </m:s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num>
                          <m:den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den>
                        </m:f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𝑎𝑥</m:t>
                                </m:r>
                              </m:sub>
                            </m:sSub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num>
                          <m:den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den>
                        </m:f>
                      </m:e>
                    </m:d>
                  </m:oMath>
                </a14:m>
                <a:endParaRPr lang="en-US" altLang="ko-KR" dirty="0"/>
              </a:p>
              <a:p>
                <a:pPr marL="1344612" lvl="4" indent="-153988"/>
                <a:r>
                  <a:rPr lang="en-US" altLang="ko-KR" dirty="0"/>
                  <a:t>But the choice of a smoothing factor is crucial</a:t>
                </a:r>
                <a:endParaRPr lang="en-US" altLang="ko-KR" i="1" dirty="0">
                  <a:latin typeface="Cambria Math" panose="02040503050406030204" pitchFamily="18" charset="0"/>
                </a:endParaRPr>
              </a:p>
              <a:p>
                <a:pPr marL="1076325" lvl="3" indent="-153988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altLang="ko-KR" i="1" smtClean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ko-KR" alt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</m:rad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𝑛h</m:t>
                            </m:r>
                          </m:den>
                        </m:f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sSub>
                                <m:sSubPr>
                                  <m:ctrlPr>
                                    <a:rPr lang="el-GR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𝑚𝑖𝑛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nary>
                                <m:naryPr>
                                  <m:chr m:val="∑"/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f>
                                    <m:f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func>
                                        <m:funcPr>
                                          <m:ctrlP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ko-KR" b="0" i="0" smtClean="0">
                                              <a:latin typeface="Cambria Math" panose="02040503050406030204" pitchFamily="18" charset="0"/>
                                            </a:rPr>
                                            <m:t>exp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begChr m:val="["/>
                                              <m:endChr m:val="]"/>
                                              <m:ctrlP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sSup>
                                                <m:sSupPr>
                                                  <m:ctrlPr>
                                                    <a:rPr lang="en-US" altLang="ko-KR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d>
                                                    <m:dPr>
                                                      <m:ctrlPr>
                                                        <a:rPr lang="en-US" altLang="ko-KR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f>
                                                        <m:fPr>
                                                          <m:ctrlPr>
                                                            <a:rPr lang="el-GR" altLang="ko-KR" i="1"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fPr>
                                                        <m:num>
                                                          <m:r>
                                                            <a:rPr lang="en-US" altLang="ko-KR" i="1"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  <m:t>𝑚</m:t>
                                                          </m:r>
                                                          <m:r>
                                                            <a:rPr lang="en-US" altLang="ko-KR" i="1"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  <m:t>−</m:t>
                                                          </m:r>
                                                          <m:sSub>
                                                            <m:sSubPr>
                                                              <m:ctrlPr>
                                                                <a:rPr lang="en-US" altLang="ko-KR" i="1">
                                                                  <a:latin typeface="Cambria Math" panose="02040503050406030204" pitchFamily="18" charset="0"/>
                                                                  <a:ea typeface="Cambria Math" panose="02040503050406030204" pitchFamily="18" charset="0"/>
                                                                </a:rPr>
                                                              </m:ctrlPr>
                                                            </m:sSubPr>
                                                            <m:e>
                                                              <m:r>
                                                                <a:rPr lang="en-US" altLang="ko-KR" i="1">
                                                                  <a:latin typeface="Cambria Math" panose="02040503050406030204" pitchFamily="18" charset="0"/>
                                                                  <a:ea typeface="Cambria Math" panose="02040503050406030204" pitchFamily="18" charset="0"/>
                                                                </a:rPr>
                                                                <m:t>𝑚</m:t>
                                                              </m:r>
                                                            </m:e>
                                                            <m:sub>
                                                              <m:r>
                                                                <a:rPr lang="en-US" altLang="ko-KR" i="1">
                                                                  <a:latin typeface="Cambria Math" panose="02040503050406030204" pitchFamily="18" charset="0"/>
                                                                  <a:ea typeface="Cambria Math" panose="02040503050406030204" pitchFamily="18" charset="0"/>
                                                                </a:rPr>
                                                                <m:t>𝑖</m:t>
                                                              </m:r>
                                                            </m:sub>
                                                          </m:sSub>
                                                        </m:num>
                                                        <m:den>
                                                          <m:rad>
                                                            <m:radPr>
                                                              <m:degHide m:val="on"/>
                                                              <m:ctrlPr>
                                                                <a:rPr lang="en-US" altLang="ko-KR" i="1" smtClean="0">
                                                                  <a:latin typeface="Cambria Math" panose="02040503050406030204" pitchFamily="18" charset="0"/>
                                                                  <a:ea typeface="Cambria Math" panose="02040503050406030204" pitchFamily="18" charset="0"/>
                                                                </a:rPr>
                                                              </m:ctrlPr>
                                                            </m:radPr>
                                                            <m:deg/>
                                                            <m:e>
                                                              <m:r>
                                                                <a:rPr lang="en-US" altLang="ko-KR" b="0" i="1" smtClean="0">
                                                                  <a:latin typeface="Cambria Math" panose="02040503050406030204" pitchFamily="18" charset="0"/>
                                                                  <a:ea typeface="Cambria Math" panose="02040503050406030204" pitchFamily="18" charset="0"/>
                                                                </a:rPr>
                                                                <m:t>2</m:t>
                                                              </m:r>
                                                            </m:e>
                                                          </m:rad>
                                                          <m:r>
                                                            <a:rPr lang="en-US" altLang="ko-KR" i="1"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  <m:t>h</m:t>
                                                          </m:r>
                                                        </m:den>
                                                      </m:f>
                                                    </m:e>
                                                  </m:d>
                                                </m:e>
                                                <m:sup>
                                                  <m:r>
                                                    <a:rPr lang="en-US" altLang="ko-KR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p>
                                              </m:sSup>
                                            </m:e>
                                          </m:d>
                                        </m:e>
                                      </m:func>
                                    </m:num>
                                    <m:den>
                                      <m:r>
                                        <m:rPr>
                                          <m:sty m:val="p"/>
                                        </m:rPr>
                                        <a:rPr lang="el-GR" altLang="ko-K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Φ</m:t>
                                      </m:r>
                                      <m:d>
                                        <m:dPr>
                                          <m:ctrlPr>
                                            <a:rPr lang="el-GR" altLang="ko-K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f>
                                            <m:fPr>
                                              <m:ctrlPr>
                                                <a:rPr lang="el-GR" altLang="ko-K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sSub>
                                                <m:sSubPr>
                                                  <m:ctrlPr>
                                                    <a:rPr lang="el-GR" altLang="ko-KR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ko-KR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𝑚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ko-KR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𝑚𝑎𝑥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altLang="ko-KR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ko-KR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𝑚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ko-KR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num>
                                            <m:den>
                                              <m: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h</m:t>
                                              </m:r>
                                            </m:den>
                                          </m:f>
                                        </m:e>
                                      </m:d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l-GR" altLang="ko-K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Φ</m:t>
                                      </m:r>
                                      <m:d>
                                        <m:dPr>
                                          <m:ctrlPr>
                                            <a:rPr lang="el-GR" altLang="ko-K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f>
                                            <m:fPr>
                                              <m:ctrlPr>
                                                <a:rPr lang="el-GR" altLang="ko-K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sSub>
                                                <m:sSubPr>
                                                  <m:ctrlPr>
                                                    <a:rPr lang="el-GR" altLang="ko-KR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ko-KR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𝑚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ko-KR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𝑚𝑖𝑛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altLang="ko-KR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ko-KR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𝑚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ko-KR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num>
                                            <m:den>
                                              <m: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h</m:t>
                                              </m:r>
                                            </m:den>
                                          </m:f>
                                        </m:e>
                                      </m:d>
                                    </m:den>
                                  </m:f>
                                </m:e>
                              </m:nary>
                            </m:e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l-GR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𝑚𝑖𝑛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l-GR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l-GR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≤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≤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𝑚𝑎𝑥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,  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  <m:sSub>
                                <m:sSubPr>
                                  <m:ctrlPr>
                                    <a:rPr lang="el-GR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𝑚𝑎𝑥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altLang="ko-KR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1344612" lvl="4" indent="-153988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el-GR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: standard normal CDF</a:t>
                </a:r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60D8DE4A-0BBD-46EE-A52A-AC8251E91D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332657"/>
                <a:ext cx="8229600" cy="6058592"/>
              </a:xfrm>
              <a:blipFill>
                <a:blip r:embed="rId2"/>
                <a:stretch>
                  <a:fillRect l="-1333" t="-15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710678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60D8DE4A-0BBD-46EE-A52A-AC8251E91D5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764703"/>
                <a:ext cx="8229600" cy="5626545"/>
              </a:xfrm>
            </p:spPr>
            <p:txBody>
              <a:bodyPr/>
              <a:lstStyle/>
              <a:p>
                <a:pPr lvl="1">
                  <a:buClr>
                    <a:schemeClr val="bg1">
                      <a:lumMod val="65000"/>
                    </a:schemeClr>
                  </a:buClr>
                </a:pPr>
                <a:r>
                  <a:rPr lang="en-US" altLang="ko-KR" dirty="0">
                    <a:solidFill>
                      <a:schemeClr val="bg1">
                        <a:lumMod val="65000"/>
                      </a:schemeClr>
                    </a:solidFill>
                  </a:rPr>
                  <a:t>Non-Parametric with Gaussian Kernel Procedure (continued)</a:t>
                </a:r>
              </a:p>
              <a:p>
                <a:pPr lvl="3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</m:acc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sSub>
                                <m:sSubPr>
                                  <m:ctrlPr>
                                    <a:rPr lang="el-GR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𝑖𝑛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f>
                                <m:f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  <m:nary>
                                <m:naryPr>
                                  <m:chr m:val="∑"/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f>
                                    <m:fPr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m:rPr>
                                          <m:sty m:val="p"/>
                                        </m:rPr>
                                        <a:rPr lang="el-GR" altLang="ko-K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Φ</m:t>
                                      </m:r>
                                      <m:d>
                                        <m:dPr>
                                          <m:ctrlPr>
                                            <a:rPr lang="el-GR" altLang="ko-KR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f>
                                            <m:fPr>
                                              <m:ctrlPr>
                                                <a:rPr lang="el-GR" altLang="ko-KR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𝑚</m:t>
                                              </m:r>
                                              <m: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altLang="ko-KR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ko-KR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𝑚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ko-KR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num>
                                            <m:den>
                                              <m: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h</m:t>
                                              </m:r>
                                            </m:den>
                                          </m:f>
                                        </m:e>
                                      </m:d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l-GR" altLang="ko-K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Φ</m:t>
                                      </m:r>
                                      <m:d>
                                        <m:dPr>
                                          <m:ctrlPr>
                                            <a:rPr lang="el-GR" altLang="ko-K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f>
                                            <m:fPr>
                                              <m:ctrlPr>
                                                <a:rPr lang="el-GR" altLang="ko-K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sSub>
                                                <m:sSubPr>
                                                  <m:ctrlPr>
                                                    <a:rPr lang="el-GR" altLang="ko-KR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ko-KR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𝑚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ko-KR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𝑚𝑖𝑛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altLang="ko-KR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ko-KR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𝑚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ko-KR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num>
                                            <m:den>
                                              <m: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h</m:t>
                                              </m:r>
                                            </m:den>
                                          </m:f>
                                        </m:e>
                                      </m:d>
                                    </m:num>
                                    <m:den>
                                      <m:r>
                                        <m:rPr>
                                          <m:sty m:val="p"/>
                                        </m:rPr>
                                        <a:rPr lang="el-GR" altLang="ko-K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Φ</m:t>
                                      </m:r>
                                      <m:d>
                                        <m:dPr>
                                          <m:ctrlPr>
                                            <a:rPr lang="el-GR" altLang="ko-K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f>
                                            <m:fPr>
                                              <m:ctrlPr>
                                                <a:rPr lang="el-GR" altLang="ko-K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sSub>
                                                <m:sSubPr>
                                                  <m:ctrlPr>
                                                    <a:rPr lang="el-GR" altLang="ko-KR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ko-KR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𝑚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ko-KR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𝑚</m:t>
                                                  </m:r>
                                                  <m:r>
                                                    <a:rPr lang="en-US" altLang="ko-KR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𝑎𝑥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altLang="ko-KR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ko-KR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𝑚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ko-KR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num>
                                            <m:den>
                                              <m: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h</m:t>
                                              </m:r>
                                            </m:den>
                                          </m:f>
                                        </m:e>
                                      </m:d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l-GR" altLang="ko-K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Φ</m:t>
                                      </m:r>
                                      <m:d>
                                        <m:dPr>
                                          <m:ctrlPr>
                                            <a:rPr lang="el-GR" altLang="ko-K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f>
                                            <m:fPr>
                                              <m:ctrlPr>
                                                <a:rPr lang="el-GR" altLang="ko-K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sSub>
                                                <m:sSubPr>
                                                  <m:ctrlPr>
                                                    <a:rPr lang="el-GR" altLang="ko-KR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ko-KR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𝑚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ko-KR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𝑚𝑖𝑛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altLang="ko-KR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ko-KR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𝑚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ko-KR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num>
                                            <m:den>
                                              <m: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h</m:t>
                                              </m:r>
                                            </m:den>
                                          </m:f>
                                        </m:e>
                                      </m:d>
                                    </m:den>
                                  </m:f>
                                </m:e>
                              </m:nary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l-GR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𝑚𝑖𝑛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l-GR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l-GR" altLang="ko-KR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≤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≤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𝑚𝑎𝑥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,  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  <m:sSub>
                                <m:sSubPr>
                                  <m:ctrlPr>
                                    <a:rPr lang="el-GR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𝑚𝑎𝑥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altLang="ko-KR" dirty="0"/>
              </a:p>
              <a:p>
                <a:pPr lvl="2"/>
                <a:r>
                  <a:rPr lang="en-US" altLang="ko-KR" dirty="0"/>
                  <a:t>Estimators</a:t>
                </a:r>
              </a:p>
              <a:p>
                <a:pPr lvl="3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𝑜𝑏𝑠</m:t>
                        </m:r>
                      </m:sup>
                    </m:sSubSup>
                    <m:r>
                      <a:rPr lang="en-US" altLang="ko-KR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altLang="ko-KR" dirty="0"/>
              </a:p>
              <a:p>
                <a:pPr lvl="3"/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𝑚𝑎𝑥</m:t>
                            </m:r>
                          </m:sub>
                        </m:sSub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sSubSup>
                          <m:sSub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p>
                        </m:sSubSup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altLang="ko-KR" i="1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ko-KR" altLang="en-US" dirty="0"/>
              </a:p>
              <a:p>
                <a:pPr lvl="3"/>
                <a:r>
                  <a:rPr lang="en-US" altLang="ko-KR" dirty="0"/>
                  <a:t>T-P procedure: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𝑛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ko-KR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(</m:t>
                        </m:r>
                        <m:sSubSup>
                          <m:sSub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𝑚𝑎𝑥</m:t>
                            </m:r>
                          </m:sub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𝑜𝑏𝑠</m:t>
                            </m:r>
                          </m:sup>
                        </m:sSub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altLang="ko-KR" dirty="0"/>
              </a:p>
              <a:p>
                <a:pPr lvl="3"/>
                <a:r>
                  <a:rPr lang="en-US" altLang="ko-KR" dirty="0"/>
                  <a:t>K-S procedure: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limLoc m:val="undOvr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𝑚𝑖𝑛</m:t>
                            </m:r>
                          </m:sub>
                        </m:sSub>
                      </m:sub>
                      <m:sup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𝑚𝑎𝑥</m:t>
                            </m:r>
                          </m:sub>
                        </m:sSub>
                      </m:sup>
                      <m:e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altLang="ko-KR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𝐹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sub>
                                </m:s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d>
                          </m:e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𝑑𝑚</m:t>
                        </m:r>
                      </m:e>
                    </m:nary>
                  </m:oMath>
                </a14:m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60D8DE4A-0BBD-46EE-A52A-AC8251E91D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764703"/>
                <a:ext cx="8229600" cy="5626545"/>
              </a:xfrm>
              <a:blipFill>
                <a:blip r:embed="rId2"/>
                <a:stretch>
                  <a:fillRect t="-54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6747958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60D8DE4A-0BBD-46EE-A52A-AC8251E91D5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620688"/>
                <a:ext cx="8229600" cy="5626545"/>
              </a:xfrm>
            </p:spPr>
            <p:txBody>
              <a:bodyPr/>
              <a:lstStyle/>
              <a:p>
                <a:pPr lvl="1"/>
                <a:r>
                  <a:rPr lang="en-US" altLang="ko-KR" dirty="0"/>
                  <a:t>Non-Parametric Procedure Based on Order Statistics</a:t>
                </a:r>
              </a:p>
              <a:p>
                <a:pPr lvl="2"/>
                <a:r>
                  <a:rPr lang="en-US" altLang="ko-KR" dirty="0"/>
                  <a:t>For ordered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ko-KR" dirty="0"/>
                  <a:t> observations,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≤⋯≤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altLang="ko-KR" dirty="0"/>
              </a:p>
              <a:p>
                <a:pPr lvl="3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</m:acc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sSub>
                                <m:sSubPr>
                                  <m:ctrlPr>
                                    <a:rPr lang="el-GR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altLang="ko-KR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f>
                                <m:f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num>
                                <m:den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l-GR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l-GR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l-GR" altLang="ko-KR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≤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≤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,  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  <m:sSub>
                                <m:sSubPr>
                                  <m:ctrlPr>
                                    <a:rPr lang="el-GR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ko-KR" dirty="0"/>
                  <a:t>		(Cooke, 1979)</a:t>
                </a:r>
              </a:p>
              <a:p>
                <a:pPr lvl="3"/>
                <a:endParaRPr lang="en-US" altLang="ko-KR" sz="100" dirty="0"/>
              </a:p>
              <a:p>
                <a:pPr lvl="2"/>
                <a:r>
                  <a:rPr lang="en-US" altLang="ko-KR" dirty="0"/>
                  <a:t>Approximate of integral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altLang="ko-KR" dirty="0"/>
              </a:p>
              <a:p>
                <a:pPr lvl="3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nary>
                      <m:naryPr>
                        <m:ctrlPr>
                          <a:rPr lang="en-US" altLang="ko-K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𝑚𝑖𝑛</m:t>
                            </m:r>
                          </m:sub>
                        </m:sSub>
                      </m:sub>
                      <m:sup>
                        <m:sSubSup>
                          <m:sSubSup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𝑚𝑎𝑥</m:t>
                            </m:r>
                          </m:sub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𝑜𝑏𝑠</m:t>
                            </m:r>
                          </m:sup>
                        </m:sSubSup>
                      </m:sup>
                      <m:e>
                        <m:sSup>
                          <m:sSup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altLang="ko-KR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ko-KR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altLang="ko-KR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𝐹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𝑀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e>
                    </m:nary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sSup>
                          <m:sSup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endParaRPr lang="en-US" altLang="ko-KR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1343025" lvl="3" indent="0">
                  <a:buNone/>
                </a:pP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𝑚𝑎𝑥</m:t>
                        </m:r>
                      </m:sub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𝑜𝑏𝑠</m:t>
                        </m:r>
                      </m:sup>
                    </m:sSubSup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nary>
                      <m:naryPr>
                        <m:chr m:val="∑"/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1−</m:t>
                                    </m:r>
                                    <m:f>
                                      <m:fPr>
                                        <m:ctrlP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num>
                                      <m:den>
                                        <m: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  <m:sup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1−</m:t>
                                    </m:r>
                                    <m:f>
                                      <m:fPr>
                                        <m:ctrlPr>
                                          <a:rPr lang="en-US" altLang="ko-KR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num>
                                      <m:den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  <m:sup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p>
                          </m:e>
                        </m:d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altLang="ko-KR" dirty="0"/>
                  <a:t> </a:t>
                </a:r>
              </a:p>
              <a:p>
                <a:pPr lvl="3"/>
                <a:r>
                  <a:rPr lang="en-US" altLang="ko-KR" dirty="0"/>
                  <a:t>For large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ko-KR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1+1/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≅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en-US" altLang="ko-KR" dirty="0"/>
                  <a:t> </a:t>
                </a:r>
              </a:p>
              <a:p>
                <a:pPr marL="823913" lvl="3" indent="0">
                  <a:buNone/>
                </a:pPr>
                <a:r>
                  <a:rPr lang="en-US" altLang="ko-KR" dirty="0"/>
                  <a:t>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≅</m:t>
                    </m:r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𝑚𝑎𝑥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𝑜𝑏𝑠</m:t>
                        </m:r>
                      </m:sup>
                    </m:sSubSup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1−</m:t>
                        </m:r>
                        <m:sSup>
                          <m:sSup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e>
                    </m:d>
                    <m:nary>
                      <m:naryPr>
                        <m:chr m:val="∑"/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brk m:alnAt="23"/>
                          </m:r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n-US" altLang="ko-KR" dirty="0"/>
              </a:p>
              <a:p>
                <a:pPr marL="823913" lvl="3" indent="0">
                  <a:buNone/>
                </a:pPr>
                <a:endParaRPr lang="en-US" altLang="ko-KR" sz="100" dirty="0"/>
              </a:p>
              <a:p>
                <a:pPr lvl="2"/>
                <a:r>
                  <a:rPr lang="en-US" altLang="ko-KR" dirty="0"/>
                  <a:t>Estimator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endParaRPr lang="en-US" altLang="ko-KR" dirty="0"/>
              </a:p>
              <a:p>
                <a:pPr lvl="3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𝑜𝑏𝑠</m:t>
                        </m:r>
                      </m:sup>
                    </m:sSubSup>
                    <m:r>
                      <a:rPr lang="en-US" altLang="ko-KR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altLang="ko-KR" dirty="0"/>
              </a:p>
              <a:p>
                <a:pPr lvl="3"/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𝑚𝑎𝑥</m:t>
                            </m:r>
                          </m:sub>
                        </m:sSub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sSubSup>
                          <m:sSub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p>
                        </m:sSubSup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altLang="ko-KR" i="1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en-US" altLang="ko-KR" dirty="0"/>
              </a:p>
              <a:p>
                <a:pPr lvl="4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(1−</m:t>
                    </m:r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)/(1+</m:t>
                    </m:r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≅1.93</m:t>
                    </m:r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60D8DE4A-0BBD-46EE-A52A-AC8251E91D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620688"/>
                <a:ext cx="8229600" cy="5626545"/>
              </a:xfrm>
              <a:blipFill>
                <a:blip r:embed="rId2"/>
                <a:stretch>
                  <a:fillRect t="-65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5252208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801799AB-918A-4D90-90EB-45ED02B17A0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1"/>
                <a:r>
                  <a:rPr lang="en-US" altLang="ko-KR" dirty="0"/>
                  <a:t>Robson-Whitlock Procedure</a:t>
                </a:r>
              </a:p>
              <a:p>
                <a:pPr lvl="1"/>
                <a:endParaRPr lang="en-US" altLang="ko-KR" sz="400" dirty="0"/>
              </a:p>
              <a:p>
                <a:pPr lvl="2"/>
                <a:r>
                  <a:rPr lang="en-US" altLang="ko-KR" dirty="0"/>
                  <a:t>For ordered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ko-KR" dirty="0"/>
                  <a:t> observations,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≤⋯≤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ko-KR" dirty="0"/>
                  <a:t>, Robson and Whitlock (1964) proposed</a:t>
                </a:r>
                <a:endParaRPr lang="en-US" altLang="ko-KR" sz="500" dirty="0"/>
              </a:p>
              <a:p>
                <a:pPr lvl="3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</m:acc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𝑜𝑏𝑠</m:t>
                        </m:r>
                      </m:sup>
                    </m:sSub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𝑚𝑎𝑥</m:t>
                            </m:r>
                          </m:sub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𝑜𝑏𝑠</m:t>
                            </m:r>
                          </m:sup>
                        </m:sSub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l-GR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</m:oMath>
                </a14:m>
                <a:endParaRPr lang="en-US" altLang="ko-KR" dirty="0"/>
              </a:p>
              <a:p>
                <a:pPr lvl="2"/>
                <a:endParaRPr lang="en-US" altLang="ko-KR" sz="300" dirty="0"/>
              </a:p>
              <a:p>
                <a:pPr lvl="2"/>
                <a:r>
                  <a:rPr lang="en-US" altLang="ko-KR" dirty="0"/>
                  <a:t>For a doubly-truncated exponential distribution</a:t>
                </a:r>
              </a:p>
              <a:p>
                <a:pPr lvl="1"/>
                <a:endParaRPr lang="en-US" altLang="ko-KR" sz="500" dirty="0"/>
              </a:p>
              <a:p>
                <a:pPr lvl="3"/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𝑚𝑎𝑥</m:t>
                            </m:r>
                          </m:sub>
                        </m:sSub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5</m:t>
                    </m:r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sSubSup>
                          <m:sSub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p>
                        </m:sSubSup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altLang="ko-KR" i="1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altLang="ko-KR" dirty="0"/>
                  <a:t>,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𝑜𝑏𝑠</m:t>
                        </m:r>
                      </m:sup>
                    </m:sSubSup>
                    <m:r>
                      <a:rPr lang="en-US" altLang="ko-KR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l-GR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endParaRPr lang="en-US" altLang="ko-KR" dirty="0"/>
              </a:p>
              <a:p>
                <a:pPr lvl="2"/>
                <a:endParaRPr lang="en-US" altLang="ko-KR" sz="300" dirty="0"/>
              </a:p>
              <a:p>
                <a:pPr lvl="2"/>
                <a:r>
                  <a:rPr lang="en-US" altLang="ko-KR" dirty="0"/>
                  <a:t>While its simplicity makes it very attractive, it is known that reduction of bias is achieved at the expense of mean squared error.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801799AB-918A-4D90-90EB-45ED02B17A0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60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501484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801799AB-918A-4D90-90EB-45ED02B17A0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1"/>
                <a:r>
                  <a:rPr lang="en-US" altLang="ko-KR" dirty="0"/>
                  <a:t>Robson-Whitlock-Cooke Procedure</a:t>
                </a:r>
              </a:p>
              <a:p>
                <a:pPr lvl="1"/>
                <a:endParaRPr lang="en-US" altLang="ko-KR" sz="400" dirty="0"/>
              </a:p>
              <a:p>
                <a:pPr lvl="2"/>
                <a:r>
                  <a:rPr lang="en-US" altLang="ko-KR" dirty="0"/>
                  <a:t>Cooke (1979) showed that reduction of the mean squared error of the R-W estimator is possible when some information,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𝜈</m:t>
                    </m:r>
                  </m:oMath>
                </a14:m>
                <a:r>
                  <a:rPr lang="en-US" altLang="ko-KR" dirty="0"/>
                  <a:t> about the shape of the upper tail of PDF,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dirty="0"/>
              </a:p>
              <a:p>
                <a:pPr lvl="2"/>
                <a:endParaRPr lang="en-US" altLang="ko-KR" sz="300" dirty="0"/>
              </a:p>
              <a:p>
                <a:pPr lvl="3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</m:acc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𝑜𝑏𝑠</m:t>
                        </m:r>
                      </m:sup>
                    </m:sSub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ko-KR" altLang="en-US" b="0" i="1" smtClean="0">
                                <a:latin typeface="Cambria Math" panose="02040503050406030204" pitchFamily="18" charset="0"/>
                              </a:rPr>
                              <m:t>𝜈</m:t>
                            </m:r>
                          </m:e>
                        </m:d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𝑚𝑎𝑥</m:t>
                            </m:r>
                          </m:sub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𝑜𝑏𝑠</m:t>
                            </m:r>
                          </m:sup>
                        </m:sSub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l-GR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</m:oMath>
                </a14:m>
                <a:endParaRPr lang="en-US" altLang="ko-KR" dirty="0"/>
              </a:p>
              <a:p>
                <a:pPr lvl="3"/>
                <a:endParaRPr lang="en-US" altLang="ko-KR" sz="100" dirty="0"/>
              </a:p>
              <a:p>
                <a:pPr lvl="2"/>
                <a:r>
                  <a:rPr lang="en-US" altLang="ko-KR" dirty="0"/>
                  <a:t>For a doubly-truncated exponential distribution,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𝜈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altLang="ko-KR" dirty="0"/>
              </a:p>
              <a:p>
                <a:pPr lvl="2"/>
                <a:endParaRPr lang="en-US" altLang="ko-KR" sz="300" dirty="0"/>
              </a:p>
              <a:p>
                <a:pPr lvl="3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</m:acc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𝑜𝑏𝑠</m:t>
                        </m:r>
                      </m:sup>
                    </m:sSubSup>
                    <m:r>
                      <a:rPr lang="en-US" altLang="ko-KR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𝑚𝑎𝑥</m:t>
                            </m:r>
                          </m:sub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𝑜𝑏𝑠</m:t>
                            </m:r>
                          </m:sup>
                        </m:sSub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l-GR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</m:oMath>
                </a14:m>
                <a:endParaRPr lang="en-US" altLang="ko-KR" dirty="0"/>
              </a:p>
              <a:p>
                <a:pPr lvl="2"/>
                <a:endParaRPr lang="en-US" altLang="ko-KR" sz="300" dirty="0"/>
              </a:p>
              <a:p>
                <a:pPr lvl="3"/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𝑚𝑎𝑥</m:t>
                            </m:r>
                          </m:sub>
                        </m:sSub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sSubSup>
                          <m:sSub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p>
                        </m:sSubSup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altLang="ko-KR" i="1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altLang="ko-KR" dirty="0"/>
                  <a:t>,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𝑚𝑎𝑥</m:t>
                            </m:r>
                          </m:sub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𝑜𝑏𝑠</m:t>
                            </m:r>
                          </m:sup>
                        </m:sSub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l-GR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</m:oMath>
                </a14:m>
                <a:endParaRPr lang="en-US" altLang="ko-KR" dirty="0"/>
              </a:p>
              <a:p>
                <a:pPr lvl="2"/>
                <a:endParaRPr lang="en-US" altLang="ko-KR" sz="300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801799AB-918A-4D90-90EB-45ED02B17A0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60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8128237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801799AB-918A-4D90-90EB-45ED02B17A0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1"/>
                <a:r>
                  <a:rPr lang="en-US" altLang="ko-KR" dirty="0"/>
                  <a:t>Procedure Based on a Few Largest Earthquakes</a:t>
                </a:r>
              </a:p>
              <a:p>
                <a:pPr lvl="1"/>
                <a:endParaRPr lang="en-US" altLang="ko-KR" sz="400" dirty="0"/>
              </a:p>
              <a:p>
                <a:pPr lvl="2"/>
                <a:r>
                  <a:rPr lang="en-US" altLang="ko-KR" dirty="0" err="1"/>
                  <a:t>Gnedenko</a:t>
                </a:r>
                <a:r>
                  <a:rPr lang="en-US" altLang="ko-KR" dirty="0"/>
                  <a:t> (1943) suggested for a very broad class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dirty="0"/>
              </a:p>
              <a:p>
                <a:pPr lvl="2"/>
                <a:endParaRPr lang="en-US" altLang="ko-KR" sz="300" dirty="0"/>
              </a:p>
              <a:p>
                <a:pPr marL="1166813" lvl="3" indent="-342900">
                  <a:buFont typeface="+mj-lt"/>
                  <a:buAutoNum type="arabicParenR"/>
                </a:pPr>
                <a:r>
                  <a:rPr lang="en-US" altLang="ko-KR" dirty="0"/>
                  <a:t>When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altLang="ko-KR" dirty="0"/>
                  <a:t> is near to the upper end point</a:t>
                </a:r>
              </a:p>
              <a:p>
                <a:pPr marL="1074738" lvl="3" indent="-250825">
                  <a:buFont typeface="+mj-lt"/>
                  <a:buAutoNum type="arabicParenR"/>
                </a:pPr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dirty="0"/>
                  <a:t> is linear in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altLang="ko-KR" dirty="0"/>
              </a:p>
              <a:p>
                <a:pPr marL="893763" lvl="2" indent="-250825">
                  <a:buFont typeface="+mj-lt"/>
                  <a:buAutoNum type="arabicParenR"/>
                </a:pPr>
                <a:endParaRPr lang="en-US" altLang="ko-KR" sz="300" dirty="0"/>
              </a:p>
              <a:p>
                <a:pPr lvl="3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</m:acc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sSub>
                          <m:sSub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sup>
                      <m:e>
                        <m:sSub>
                          <m:sSub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sSub>
                      <m:sSubPr>
                        <m:ctrlPr>
                          <a:rPr lang="el-GR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endParaRPr lang="en-US" altLang="ko-KR" dirty="0"/>
              </a:p>
              <a:p>
                <a:pPr lvl="4"/>
                <a14:m>
                  <m:oMath xmlns:m="http://schemas.openxmlformats.org/officeDocument/2006/math">
                    <m:sSub>
                      <m:sSubPr>
                        <m:ctrlPr>
                          <a:rPr lang="el-GR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dirty="0"/>
                  <a:t> : coefficients to be determined, </a:t>
                </a:r>
                <a14:m>
                  <m:oMath xmlns:m="http://schemas.openxmlformats.org/officeDocument/2006/math">
                    <m:r>
                      <a:rPr lang="en-US" altLang="ko-KR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=1, ⋯, 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altLang="ko-KR" dirty="0"/>
              </a:p>
              <a:p>
                <a:pPr lvl="4"/>
                <a14:m>
                  <m:oMath xmlns:m="http://schemas.openxmlformats.org/officeDocument/2006/math">
                    <m:sSub>
                      <m:sSubPr>
                        <m:ctrlPr>
                          <a:rPr lang="el-GR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ko-KR" dirty="0"/>
                  <a:t> : order statistics</a:t>
                </a:r>
              </a:p>
              <a:p>
                <a:pPr lvl="4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ko-KR" dirty="0"/>
                  <a:t> : the number of largest earthquakes</a:t>
                </a:r>
              </a:p>
              <a:p>
                <a:pPr lvl="2"/>
                <a:endParaRPr lang="en-US" altLang="ko-KR" sz="300" dirty="0"/>
              </a:p>
              <a:p>
                <a:pPr lvl="2"/>
                <a:r>
                  <a:rPr lang="en-US" altLang="ko-KR" dirty="0"/>
                  <a:t>For truncated distributions, the mean squared error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</m:acc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en-US" altLang="ko-KR" dirty="0"/>
                  <a:t> is minimized when</a:t>
                </a:r>
              </a:p>
              <a:p>
                <a:pPr lvl="3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⋯=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sSub>
                          <m:sSub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ko-KR" dirty="0"/>
                  <a:t>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=−1/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altLang="ko-KR" sz="300" dirty="0"/>
              </a:p>
              <a:p>
                <a:pPr lvl="3"/>
                <a:r>
                  <a:rPr lang="en-US" altLang="ko-KR" dirty="0"/>
                  <a:t>That is,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𝑚𝑎𝑥</m:t>
                            </m:r>
                          </m:sub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𝑜𝑏𝑠</m:t>
                            </m:r>
                          </m:sup>
                        </m:sSub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l-GR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</m:oMath>
                </a14:m>
                <a:endParaRPr lang="en-US" altLang="ko-KR" dirty="0"/>
              </a:p>
              <a:p>
                <a:pPr lvl="3"/>
                <a:r>
                  <a:rPr lang="en-US" altLang="ko-KR" dirty="0"/>
                  <a:t>Due to </a:t>
                </a:r>
                <a:r>
                  <a:rPr lang="en-US" altLang="ko-KR" dirty="0" err="1"/>
                  <a:t>Quenouille</a:t>
                </a:r>
                <a:r>
                  <a:rPr lang="en-US" altLang="ko-KR" dirty="0"/>
                  <a:t> (1965), an improved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ko-KR" dirty="0"/>
                  <a:t> is</a:t>
                </a:r>
              </a:p>
              <a:p>
                <a:pPr lvl="4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𝑚𝑎𝑥</m:t>
                            </m:r>
                          </m:sub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𝑜𝑏𝑠</m:t>
                            </m:r>
                          </m:sup>
                        </m:sSub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den>
                        </m:f>
                        <m:nary>
                          <m:naryPr>
                            <m:chr m:val="∑"/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=2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sup>
                          <m:e>
                            <m:sSub>
                              <m:sSubPr>
                                <m:ctrlPr>
                                  <a:rPr lang="el-GR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</m:e>
                        </m:nary>
                      </m:e>
                    </m:d>
                  </m:oMath>
                </a14:m>
                <a:endParaRPr lang="en-US" altLang="ko-KR" dirty="0"/>
              </a:p>
              <a:p>
                <a:pPr lvl="3"/>
                <a:endParaRPr lang="en-US" altLang="ko-KR" dirty="0"/>
              </a:p>
              <a:p>
                <a:pPr lvl="3"/>
                <a:endParaRPr lang="en-US" altLang="ko-KR" sz="100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801799AB-918A-4D90-90EB-45ED02B17A0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60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3369526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801799AB-918A-4D90-90EB-45ED02B17A0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1">
                  <a:buClr>
                    <a:schemeClr val="bg1">
                      <a:lumMod val="65000"/>
                    </a:schemeClr>
                  </a:buClr>
                </a:pPr>
                <a:r>
                  <a:rPr lang="en-US" altLang="ko-KR" dirty="0">
                    <a:solidFill>
                      <a:schemeClr val="bg1">
                        <a:lumMod val="65000"/>
                      </a:schemeClr>
                    </a:solidFill>
                  </a:rPr>
                  <a:t>Procedure Based on a Few Largest Earthquakes (continued)</a:t>
                </a:r>
              </a:p>
              <a:p>
                <a:pPr lvl="1"/>
                <a:endParaRPr lang="en-US" altLang="ko-KR" sz="400" dirty="0"/>
              </a:p>
              <a:p>
                <a:pPr lvl="2"/>
                <a:r>
                  <a:rPr lang="en-US" altLang="ko-KR" dirty="0"/>
                  <a:t>The estimators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endParaRPr lang="en-US" altLang="ko-KR" dirty="0"/>
              </a:p>
              <a:p>
                <a:pPr lvl="2"/>
                <a:endParaRPr lang="en-US" altLang="ko-KR" sz="300" dirty="0"/>
              </a:p>
              <a:p>
                <a:pPr lvl="3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</m:acc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𝑜𝑏𝑠</m:t>
                        </m:r>
                      </m:sup>
                    </m:sSubSup>
                    <m:r>
                      <a:rPr lang="en-US" altLang="ko-KR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ko-KR" dirty="0"/>
                  <a:t>,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𝑚𝑎𝑥</m:t>
                            </m:r>
                          </m:sub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𝑜𝑏𝑠</m:t>
                            </m:r>
                          </m:sup>
                        </m:sSub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den>
                        </m:f>
                        <m:nary>
                          <m:naryPr>
                            <m:chr m:val="∑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ko-KR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=2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sup>
                          <m:e>
                            <m:sSub>
                              <m:sSubPr>
                                <m:ctrlPr>
                                  <a:rPr lang="el-GR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</m:e>
                        </m:nary>
                      </m:e>
                    </m:d>
                  </m:oMath>
                </a14:m>
                <a:endParaRPr lang="en-US" altLang="ko-KR" dirty="0"/>
              </a:p>
              <a:p>
                <a:pPr lvl="1"/>
                <a:endParaRPr lang="en-US" altLang="ko-KR" sz="500" dirty="0"/>
              </a:p>
              <a:p>
                <a:pPr lvl="3"/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𝑚𝑎𝑥</m:t>
                            </m:r>
                          </m:sub>
                        </m:sSub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sSubSup>
                          <m:sSub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p>
                        </m:sSubSup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altLang="ko-KR" i="1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altLang="ko-KR" dirty="0"/>
                  <a:t>,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d>
                      <m:dPr>
                        <m:begChr m:val="["/>
                        <m:endChr m:val="]"/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d>
                          <m:d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e>
                    </m:d>
                  </m:oMath>
                </a14:m>
                <a:endParaRPr lang="en-US" altLang="ko-KR" dirty="0"/>
              </a:p>
              <a:p>
                <a:pPr lvl="2"/>
                <a:endParaRPr lang="en-US" altLang="ko-KR" sz="600" dirty="0"/>
              </a:p>
              <a:p>
                <a:pPr lvl="2"/>
                <a:r>
                  <a:rPr lang="en-US" altLang="ko-KR" dirty="0"/>
                  <a:t>Note that</a:t>
                </a:r>
              </a:p>
              <a:p>
                <a:pPr marL="1166813" lvl="3" indent="-342900">
                  <a:buFont typeface="+mj-lt"/>
                  <a:buAutoNum type="arabicParenR"/>
                </a:pPr>
                <a:r>
                  <a:rPr lang="en-US" altLang="ko-KR" dirty="0"/>
                  <a:t>When we have sufficient sample,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altLang="ko-KR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endParaRPr lang="en-US" altLang="ko-KR" dirty="0"/>
              </a:p>
              <a:p>
                <a:pPr marL="1166813" lvl="3" indent="-342900">
                  <a:buFont typeface="+mj-lt"/>
                  <a:buAutoNum type="arabicParenR"/>
                </a:pPr>
                <a:r>
                  <a:rPr lang="en-US" altLang="ko-KR" dirty="0"/>
                  <a:t>Therefore, this estimator is useful only when we have limited information, a few large earthquakes</a:t>
                </a:r>
              </a:p>
              <a:p>
                <a:pPr lvl="3"/>
                <a:endParaRPr lang="en-US" altLang="ko-KR" dirty="0"/>
              </a:p>
              <a:p>
                <a:pPr lvl="3"/>
                <a:endParaRPr lang="en-US" altLang="ko-KR" sz="100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801799AB-918A-4D90-90EB-45ED02B17A0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604" r="-8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5712746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52D521-CC0E-4317-957A-A1B3ED49F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Fit of CDF Approach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F053B1A7-C8FC-4775-AB3B-7A4D53EBAEB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764703"/>
                <a:ext cx="8229600" cy="5626545"/>
              </a:xfrm>
            </p:spPr>
            <p:txBody>
              <a:bodyPr/>
              <a:lstStyle/>
              <a:p>
                <a:r>
                  <a:rPr lang="en-US" altLang="ko-KR" dirty="0"/>
                  <a:t>Fit of CDF Approaches</a:t>
                </a:r>
              </a:p>
              <a:p>
                <a:pPr lvl="1"/>
                <a:endParaRPr lang="en-US" altLang="ko-KR" sz="400" dirty="0"/>
              </a:p>
              <a:p>
                <a:pPr lvl="1"/>
                <a:r>
                  <a:rPr lang="en-US" altLang="ko-KR" dirty="0"/>
                  <a:t>Procedure Based on L1-Norm of CDF</a:t>
                </a:r>
              </a:p>
              <a:p>
                <a:pPr lvl="1"/>
                <a:endParaRPr lang="en-US" altLang="ko-KR" sz="400" dirty="0"/>
              </a:p>
              <a:p>
                <a:pPr lvl="2"/>
                <a:r>
                  <a:rPr lang="en-US" altLang="ko-KR" dirty="0"/>
                  <a:t>For ordered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ko-KR" dirty="0"/>
                  <a:t> observations,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≤⋯≤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ko-KR" dirty="0"/>
                  <a:t>, the set of model parameters </a:t>
                </a:r>
                <a14:m>
                  <m:oMath xmlns:m="http://schemas.openxmlformats.org/officeDocument/2006/math">
                    <m:r>
                      <a:rPr lang="ko-KR" altLang="en-US" b="1" i="1" smtClean="0">
                        <a:latin typeface="Cambria Math" panose="02040503050406030204" pitchFamily="18" charset="0"/>
                      </a:rPr>
                      <m:t>𝜽</m:t>
                    </m:r>
                  </m:oMath>
                </a14:m>
                <a:r>
                  <a:rPr lang="en-US" altLang="ko-KR" dirty="0"/>
                  <a:t> can be found by minimizing the misfit function</a:t>
                </a:r>
              </a:p>
              <a:p>
                <a:pPr lvl="1"/>
                <a:endParaRPr lang="en-US" altLang="ko-KR" sz="600" dirty="0"/>
              </a:p>
              <a:p>
                <a:pPr lvl="3"/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ko-KR" alt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𝑀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𝑀</m:t>
                                </m:r>
                              </m:sub>
                            </m:s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e>
                    </m:nary>
                  </m:oMath>
                </a14:m>
                <a:r>
                  <a:rPr lang="en-US" altLang="ko-KR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𝐹</m:t>
                            </m:r>
                          </m:e>
                        </m:acc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</m:sub>
                    </m:sSub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+1)</m:t>
                    </m:r>
                  </m:oMath>
                </a14:m>
                <a:endParaRPr lang="en-US" altLang="ko-KR" dirty="0"/>
              </a:p>
              <a:p>
                <a:pPr lvl="2"/>
                <a:r>
                  <a:rPr lang="en-US" altLang="ko-KR" dirty="0"/>
                  <a:t>In case of the doubly-truncated exponential PDF, </a:t>
                </a:r>
                <a14:m>
                  <m:oMath xmlns:m="http://schemas.openxmlformats.org/officeDocument/2006/math">
                    <m:r>
                      <a:rPr lang="ko-KR" altLang="en-US" b="1" i="1">
                        <a:latin typeface="Cambria Math" panose="02040503050406030204" pitchFamily="18" charset="0"/>
                      </a:rPr>
                      <m:t>𝜽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ko-KR" alt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𝑚𝑎𝑥</m:t>
                            </m:r>
                          </m:sub>
                        </m:sSub>
                      </m:e>
                    </m:d>
                  </m:oMath>
                </a14:m>
                <a:endParaRPr lang="en-US" altLang="ko-KR" i="1" dirty="0"/>
              </a:p>
              <a:p>
                <a:pPr lvl="2"/>
                <a14:m>
                  <m:oMath xmlns:m="http://schemas.openxmlformats.org/officeDocument/2006/math">
                    <m:r>
                      <a:rPr lang="ko-KR" altLang="en-US" b="1" i="1">
                        <a:latin typeface="Cambria Math" panose="02040503050406030204" pitchFamily="18" charset="0"/>
                      </a:rPr>
                      <m:t>𝜽</m:t>
                    </m:r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can be calculated by numerical methods, such as simplex method (Press et al, 1994)</a:t>
                </a:r>
              </a:p>
              <a:p>
                <a:pPr lvl="2"/>
                <a:r>
                  <a:rPr lang="en-US" altLang="ko-KR" dirty="0"/>
                  <a:t>Note that, the misfit function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dirty="0"/>
                  <a:t> norm could have multiple extrema for more than one parameter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F053B1A7-C8FC-4775-AB3B-7A4D53EBAE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764703"/>
                <a:ext cx="8229600" cy="5626545"/>
              </a:xfrm>
              <a:blipFill>
                <a:blip r:embed="rId2"/>
                <a:stretch>
                  <a:fillRect l="-1333" t="-1517" r="-8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0921866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9F1A681C-B352-4A35-ACE9-FAB77F1B6FE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1"/>
                <a:r>
                  <a:rPr lang="en-US" altLang="ko-KR" dirty="0"/>
                  <a:t>Procedure Based on L2-Norm of CDF</a:t>
                </a:r>
              </a:p>
              <a:p>
                <a:pPr lvl="1"/>
                <a:endParaRPr lang="en-US" altLang="ko-KR" sz="400" dirty="0"/>
              </a:p>
              <a:p>
                <a:pPr lvl="2"/>
                <a:r>
                  <a:rPr lang="en-US" altLang="ko-KR" dirty="0"/>
                  <a:t>For ordered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ko-KR" dirty="0"/>
                  <a:t> observations,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≤⋯≤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ko-KR" dirty="0"/>
                  <a:t>, the set of model parameters </a:t>
                </a:r>
                <a14:m>
                  <m:oMath xmlns:m="http://schemas.openxmlformats.org/officeDocument/2006/math">
                    <m:r>
                      <a:rPr lang="ko-KR" altLang="en-US" b="1" i="1">
                        <a:latin typeface="Cambria Math" panose="02040503050406030204" pitchFamily="18" charset="0"/>
                      </a:rPr>
                      <m:t>𝜽</m:t>
                    </m:r>
                  </m:oMath>
                </a14:m>
                <a:r>
                  <a:rPr lang="en-US" altLang="ko-KR" dirty="0"/>
                  <a:t> can be found by minimizing the misfit function</a:t>
                </a:r>
              </a:p>
              <a:p>
                <a:pPr lvl="2"/>
                <a:endParaRPr lang="en-US" altLang="ko-KR" sz="200" dirty="0"/>
              </a:p>
              <a:p>
                <a:pPr lvl="3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ko-KR" alt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altLang="ko-KR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𝑀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ko-KR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e>
                                      <m:sub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altLang="ko-KR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𝐹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𝑀</m:t>
                                    </m:r>
                                  </m:sub>
                                </m:s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d>
                          </m:e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US" altLang="ko-KR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𝐹</m:t>
                            </m:r>
                          </m:e>
                        </m:acc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</m:sub>
                    </m:sSub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=1/(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+1)</m:t>
                    </m:r>
                  </m:oMath>
                </a14:m>
                <a:endParaRPr lang="en-US" altLang="ko-KR" dirty="0"/>
              </a:p>
              <a:p>
                <a:pPr lvl="2"/>
                <a:endParaRPr lang="en-US" altLang="ko-KR" sz="600" dirty="0"/>
              </a:p>
              <a:p>
                <a:pPr lvl="2"/>
                <a:r>
                  <a:rPr lang="en-US" altLang="ko-KR" dirty="0"/>
                  <a:t>Solving this the least-squares method is equivalent to the maximum likelihood method with the assumption that </a:t>
                </a:r>
                <a:r>
                  <a:rPr lang="en-US" altLang="ko-KR" b="0" dirty="0"/>
                  <a:t>the distribution of the CDF residuals is of Gaussian</a:t>
                </a:r>
              </a:p>
              <a:p>
                <a:pPr lvl="1"/>
                <a:endParaRPr lang="en-US" altLang="ko-KR" sz="400" i="1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9F1A681C-B352-4A35-ACE9-FAB77F1B6FE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604" r="-140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3188828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39C491F2-6163-4889-810C-16C4174449E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ko-KR" dirty="0"/>
                  <a:t>Variance of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</m:oMath>
                </a14:m>
                <a:r>
                  <a:rPr lang="en-US" altLang="ko-KR" dirty="0"/>
                  <a:t> for the Gaussian Procedure</a:t>
                </a:r>
              </a:p>
              <a:p>
                <a:pPr lvl="1"/>
                <a:endParaRPr lang="en-US" altLang="ko-KR" sz="800" dirty="0"/>
              </a:p>
              <a:p>
                <a:pPr lvl="1"/>
                <a:r>
                  <a:rPr lang="en-US" altLang="ko-KR" dirty="0"/>
                  <a:t>Generalized misfit function to be minimized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ko-KR" altLang="en-US" b="1" i="1"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sup>
                        </m:sSup>
                      </m:e>
                    </m:nary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ko-KR" altLang="en-US" b="1" i="1">
                                    <a:latin typeface="Cambria Math" panose="02040503050406030204" pitchFamily="18" charset="0"/>
                                  </a:rPr>
                                  <m:t>𝜽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d>
                          </m:e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US" altLang="ko-KR" dirty="0"/>
                  <a:t>,  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∈[1, 2)</m:t>
                    </m:r>
                  </m:oMath>
                </a14:m>
                <a:endParaRPr lang="en-US" altLang="ko-KR" dirty="0"/>
              </a:p>
              <a:p>
                <a:pPr lvl="3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dirty="0"/>
                  <a:t> : </a:t>
                </a:r>
                <a14:m>
                  <m:oMath xmlns:m="http://schemas.openxmlformats.org/officeDocument/2006/math">
                    <m:r>
                      <m:rPr>
                        <m:brk m:alnAt="23"/>
                      </m:rP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ko-KR" dirty="0"/>
                  <a:t>-</a:t>
                </a:r>
                <a:r>
                  <a:rPr lang="en-US" altLang="ko-KR" dirty="0" err="1"/>
                  <a:t>th</a:t>
                </a:r>
                <a:r>
                  <a:rPr lang="en-US" altLang="ko-KR" dirty="0"/>
                  <a:t> observation</a:t>
                </a:r>
              </a:p>
              <a:p>
                <a:pPr lvl="3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dirty="0"/>
                  <a:t> : model prediction for </a:t>
                </a:r>
                <a14:m>
                  <m:oMath xmlns:m="http://schemas.openxmlformats.org/officeDocument/2006/math">
                    <m:r>
                      <m:rPr>
                        <m:brk m:alnAt="23"/>
                      </m:rP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ko-KR" dirty="0"/>
                  <a:t>-</a:t>
                </a:r>
                <a:r>
                  <a:rPr lang="en-US" altLang="ko-KR" dirty="0" err="1"/>
                  <a:t>th</a:t>
                </a:r>
                <a:r>
                  <a:rPr lang="en-US" altLang="ko-KR" dirty="0"/>
                  <a:t> observation</a:t>
                </a:r>
              </a:p>
              <a:p>
                <a:pPr lvl="3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dirty="0"/>
                  <a:t> : prediction error or noise at </a:t>
                </a:r>
                <a14:m>
                  <m:oMath xmlns:m="http://schemas.openxmlformats.org/officeDocument/2006/math">
                    <m:r>
                      <m:rPr>
                        <m:brk m:alnAt="23"/>
                      </m:rP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ko-KR" dirty="0"/>
                  <a:t>-</a:t>
                </a:r>
                <a:r>
                  <a:rPr lang="en-US" altLang="ko-KR" dirty="0" err="1"/>
                  <a:t>th</a:t>
                </a:r>
                <a:r>
                  <a:rPr lang="en-US" altLang="ko-KR" dirty="0"/>
                  <a:t> observation</a:t>
                </a:r>
              </a:p>
              <a:p>
                <a:pPr lvl="1"/>
                <a:r>
                  <a:rPr lang="en-US" altLang="ko-KR" dirty="0"/>
                  <a:t>For the generalized Gaussian process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e>
                        <m:r>
                          <a:rPr lang="ko-KR" alt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ko-KR" altLang="en-US" b="0" i="1" smtClean="0">
                            <a:latin typeface="Cambria Math" panose="02040503050406030204" pitchFamily="18" charset="0"/>
                          </a:rPr>
                          <m:t>𝜅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ko-KR" alt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ko-KR" alt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num>
                      <m:den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ko-KR" altLang="en-US" b="0" i="1" smtClean="0">
                            <a:latin typeface="Cambria Math" panose="02040503050406030204" pitchFamily="18" charset="0"/>
                          </a:rPr>
                          <m:t>𝜅</m:t>
                        </m:r>
                        <m:r>
                          <m:rPr>
                            <m:sty m:val="p"/>
                          </m:rPr>
                          <a:rPr lang="el-GR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Γ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f>
                          <m:f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ko-KR" alt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den>
                        </m:f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den>
                    </m:f>
                    <m:func>
                      <m:func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d>
                                          <m:dPr>
                                            <m:begChr m:val="|"/>
                                            <m:endChr m:val="|"/>
                                            <m:ctrlPr>
                                              <a:rPr lang="en-US" altLang="ko-KR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ko-KR" b="0" i="1" smtClean="0">
                                                <a:latin typeface="Cambria Math" panose="02040503050406030204" pitchFamily="18" charset="0"/>
                                              </a:rPr>
                                              <m:t>𝑞</m:t>
                                            </m:r>
                                            <m:r>
                                              <a:rPr lang="en-US" altLang="ko-KR" b="0" i="1" smtClean="0"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ko-KR" alt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𝜇</m:t>
                                            </m:r>
                                          </m:e>
                                        </m:d>
                                      </m:num>
                                      <m:den>
                                        <m:r>
                                          <a:rPr lang="ko-KR" altLang="en-US" b="0" i="1" smtClean="0">
                                            <a:latin typeface="Cambria Math" panose="02040503050406030204" pitchFamily="18" charset="0"/>
                                          </a:rPr>
                                          <m:t>𝜅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  <m:sup>
                                <m:r>
                                  <a:rPr lang="ko-KR" altLang="en-US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sup>
                            </m:sSup>
                          </m:e>
                        </m:d>
                      </m:e>
                    </m:func>
                  </m:oMath>
                </a14:m>
                <a:endParaRPr lang="en-US" altLang="ko-KR" dirty="0"/>
              </a:p>
              <a:p>
                <a:pPr lvl="3"/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altLang="ko-KR" dirty="0"/>
                  <a:t> : location parameter (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ko-KR" dirty="0"/>
                  <a:t>, assuming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dirty="0"/>
                  <a:t> has a zero mean)</a:t>
                </a:r>
              </a:p>
              <a:p>
                <a:pPr lvl="3"/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𝜅</m:t>
                    </m:r>
                  </m:oMath>
                </a14:m>
                <a:r>
                  <a:rPr lang="en-US" altLang="ko-KR" dirty="0"/>
                  <a:t> : scale parameter</a:t>
                </a:r>
              </a:p>
              <a:p>
                <a:pPr lvl="1"/>
                <a:endParaRPr lang="en-US" altLang="ko-KR" sz="400" dirty="0"/>
              </a:p>
              <a:p>
                <a:pPr lvl="1"/>
                <a:r>
                  <a:rPr lang="en-US" altLang="ko-KR" dirty="0"/>
                  <a:t>The covariance matrix is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𝑪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f>
                                <m:f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sty m:val="p"/>
                                    </m:rPr>
                                    <a:rPr lang="el-GR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Γ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f>
                                    <m:f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−1</m:t>
                                      </m:r>
                                    </m:num>
                                    <m:den>
                                      <m:r>
                                        <a:rPr lang="ko-KR" alt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𝛽</m:t>
                                      </m:r>
                                    </m:den>
                                  </m:f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l-GR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Γ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f>
                                    <m:f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ko-KR" alt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𝛽</m:t>
                                      </m:r>
                                    </m:den>
                                  </m:f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−1)</m:t>
                                      </m:r>
                                    </m:e>
                                    <m:sup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sSup>
                                    <m:sSupPr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l-GR" altLang="ko-K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Γ</m:t>
                                      </m:r>
                                    </m:e>
                                    <m:sup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f>
                                    <m:f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−1</m:t>
                                      </m:r>
                                    </m:num>
                                    <m:den>
                                      <m:r>
                                        <a:rPr lang="ko-KR" alt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𝛽</m:t>
                                      </m:r>
                                    </m:den>
                                  </m:f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</a:rPr>
                                    <m:t>𝜅</m:t>
                                  </m:r>
                                </m:e>
                                <m:sup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b="1" i="1" smtClean="0">
                                      <a:latin typeface="Cambria Math" panose="02040503050406030204" pitchFamily="18" charset="0"/>
                                    </a:rPr>
                                    <m:t>𝑼</m:t>
                                  </m:r>
                                </m:e>
                                <m:sup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&gt;1</m:t>
                              </m:r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Γ</m:t>
                                  </m:r>
                                </m:e>
                                <m:sup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1+</m:t>
                              </m:r>
                              <m:f>
                                <m:f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den>
                              </m:f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  <m:sSup>
                                <m:sSup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</a:rPr>
                                    <m:t>𝜅</m:t>
                                  </m:r>
                                </m:e>
                                <m:sup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b="1" i="1">
                                      <a:latin typeface="Cambria Math" panose="02040503050406030204" pitchFamily="18" charset="0"/>
                                    </a:rPr>
                                    <m:t>𝑼</m:t>
                                  </m:r>
                                </m:e>
                                <m:sup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ko-KR" dirty="0"/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altLang="ko-KR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altLang="ko-KR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ko-KR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ko-KR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ko-KR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altLang="ko-KR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altLang="ko-KR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ko-KR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ko-KR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altLang="ko-KR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altLang="ko-KR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ko-KR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ko-KR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altLang="ko-KR" dirty="0"/>
                  <a:t> 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ko-KR" alt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num>
                      <m:den>
                        <m:r>
                          <a:rPr lang="ko-KR" alt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39C491F2-6163-4889-810C-16C4174449E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33" t="-15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32621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666655F-04E0-411A-AED1-C2DD5D4C8A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Integration of Catalogs</a:t>
            </a:r>
          </a:p>
          <a:p>
            <a:pPr lvl="1"/>
            <a:r>
              <a:rPr lang="en-US" altLang="ko-KR" dirty="0"/>
              <a:t>To expand earthquake data by combining various catalogs covering different periods, different regions (ergodic</a:t>
            </a:r>
            <a:r>
              <a:rPr lang="ko-KR" altLang="en-US" dirty="0"/>
              <a:t> </a:t>
            </a:r>
            <a:r>
              <a:rPr lang="en-US" altLang="ko-KR" dirty="0"/>
              <a:t>assumption)</a:t>
            </a:r>
          </a:p>
          <a:p>
            <a:pPr lvl="1"/>
            <a:r>
              <a:rPr lang="en-US" altLang="ko-KR" dirty="0"/>
              <a:t>General requirements</a:t>
            </a:r>
          </a:p>
          <a:p>
            <a:pPr lvl="2"/>
            <a:r>
              <a:rPr lang="en-US" altLang="ko-KR" dirty="0"/>
              <a:t>Description by </a:t>
            </a:r>
            <a:r>
              <a:rPr lang="en-US" altLang="ko-KR" dirty="0">
                <a:solidFill>
                  <a:srgbClr val="C00000"/>
                </a:solidFill>
              </a:rPr>
              <a:t>unified</a:t>
            </a:r>
            <a:r>
              <a:rPr lang="en-US" altLang="ko-KR" dirty="0"/>
              <a:t> quantities</a:t>
            </a:r>
          </a:p>
          <a:p>
            <a:pPr lvl="2"/>
            <a:r>
              <a:rPr lang="en-US" altLang="ko-KR" dirty="0">
                <a:solidFill>
                  <a:srgbClr val="C00000"/>
                </a:solidFill>
              </a:rPr>
              <a:t>Accuracy</a:t>
            </a:r>
            <a:r>
              <a:rPr lang="en-US" altLang="ko-KR" dirty="0"/>
              <a:t> assessment</a:t>
            </a:r>
          </a:p>
          <a:p>
            <a:pPr lvl="1"/>
            <a:r>
              <a:rPr lang="en-US" altLang="ko-KR" dirty="0"/>
              <a:t>Important properties to be checked</a:t>
            </a:r>
          </a:p>
          <a:p>
            <a:pPr lvl="2"/>
            <a:r>
              <a:rPr lang="en-US" altLang="ko-KR" dirty="0"/>
              <a:t>Unification of description</a:t>
            </a:r>
          </a:p>
          <a:p>
            <a:pPr lvl="3"/>
            <a:r>
              <a:rPr lang="en-US" altLang="ko-KR" dirty="0"/>
              <a:t>origin times</a:t>
            </a:r>
          </a:p>
          <a:p>
            <a:pPr lvl="4"/>
            <a:r>
              <a:rPr lang="en-US" altLang="ko-KR" dirty="0"/>
              <a:t>Use of UTC (Coordinated Universal Time) or a single local time</a:t>
            </a:r>
          </a:p>
          <a:p>
            <a:pPr lvl="3"/>
            <a:r>
              <a:rPr lang="en-US" altLang="ko-KR" dirty="0"/>
              <a:t>Unification of magnitude scale</a:t>
            </a:r>
          </a:p>
          <a:p>
            <a:pPr lvl="4"/>
            <a:r>
              <a:rPr lang="en-US" altLang="ko-KR" dirty="0"/>
              <a:t>Use of a single magnitude scale: moment magnitude is preferred</a:t>
            </a:r>
          </a:p>
          <a:p>
            <a:pPr lvl="2"/>
            <a:r>
              <a:rPr lang="en-US" altLang="ko-KR" dirty="0"/>
              <a:t>Accuracy checks</a:t>
            </a:r>
          </a:p>
          <a:p>
            <a:pPr lvl="3"/>
            <a:r>
              <a:rPr lang="en-US" altLang="ko-KR" dirty="0"/>
              <a:t>Error</a:t>
            </a:r>
            <a:r>
              <a:rPr lang="ko-KR" altLang="en-US" dirty="0"/>
              <a:t> </a:t>
            </a:r>
            <a:r>
              <a:rPr lang="en-US" altLang="ko-KR" dirty="0"/>
              <a:t>range of magnitude</a:t>
            </a:r>
          </a:p>
          <a:p>
            <a:pPr lvl="3"/>
            <a:r>
              <a:rPr lang="en-US" altLang="ko-KR" dirty="0"/>
              <a:t>Error range of location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6621577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39C491F2-6163-4889-810C-16C4174449E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buClr>
                    <a:schemeClr val="bg1">
                      <a:lumMod val="65000"/>
                    </a:schemeClr>
                  </a:buClr>
                </a:pPr>
                <a:r>
                  <a:rPr lang="en-US" altLang="ko-KR" dirty="0">
                    <a:solidFill>
                      <a:schemeClr val="bg1">
                        <a:lumMod val="65000"/>
                      </a:schemeClr>
                    </a:solidFill>
                  </a:rPr>
                  <a:t>Variance of </a:t>
                </a:r>
                <a14:m>
                  <m:oMath xmlns:m="http://schemas.openxmlformats.org/officeDocument/2006/math">
                    <m:r>
                      <a:rPr lang="ko-KR" altLang="en-US" i="1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</m:oMath>
                </a14:m>
                <a:r>
                  <a:rPr lang="en-US" altLang="ko-KR" dirty="0">
                    <a:solidFill>
                      <a:schemeClr val="bg1">
                        <a:lumMod val="65000"/>
                      </a:schemeClr>
                    </a:solidFill>
                  </a:rPr>
                  <a:t> for the Gaussian Procedure (continued)</a:t>
                </a:r>
              </a:p>
              <a:p>
                <a:pPr lvl="1"/>
                <a:endParaRPr lang="en-US" altLang="ko-KR" sz="400" dirty="0"/>
              </a:p>
              <a:p>
                <a:pPr lvl="1"/>
                <a:endParaRPr lang="en-US" altLang="ko-KR" sz="400" dirty="0"/>
              </a:p>
              <a:p>
                <a:pPr lvl="1"/>
                <a:r>
                  <a:rPr lang="en-US" altLang="ko-KR" dirty="0"/>
                  <a:t>Ordinary Gaussian process;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endParaRPr lang="en-US" altLang="ko-KR" dirty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f>
                                <m:f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sty m:val="p"/>
                                    </m:rPr>
                                    <a:rPr lang="el-GR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Γ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f>
                                    <m:f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−1</m:t>
                                      </m:r>
                                    </m:num>
                                    <m:den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l-GR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Γ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f>
                                    <m:f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−1)</m:t>
                                      </m:r>
                                    </m:e>
                                    <m:sup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sSup>
                                    <m:sSup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l-GR" altLang="ko-K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Γ</m:t>
                                      </m:r>
                                    </m:e>
                                    <m:sup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f>
                                    <m:f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−1</m:t>
                                      </m:r>
                                    </m:num>
                                    <m:den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</a:rPr>
                                    <m:t>𝜅</m:t>
                                  </m:r>
                                </m:e>
                                <m:sup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b="1" i="1">
                                      <a:latin typeface="Cambria Math" panose="02040503050406030204" pitchFamily="18" charset="0"/>
                                    </a:rPr>
                                    <m:t>𝑼</m:t>
                                  </m:r>
                                </m:e>
                                <m:sup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</m:e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&gt;1</m:t>
                              </m:r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Γ</m:t>
                                  </m:r>
                                </m:e>
                                <m:sup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f>
                                <m:f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num>
                                <m:den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  <m:sSup>
                                <m:sSup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</a:rPr>
                                    <m:t>𝜅</m:t>
                                  </m:r>
                                </m:e>
                                <m:sup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b="1" i="1">
                                      <a:latin typeface="Cambria Math" panose="02040503050406030204" pitchFamily="18" charset="0"/>
                                    </a:rPr>
                                    <m:t>𝑼</m:t>
                                  </m:r>
                                </m:e>
                                <m:sup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</m:e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altLang="ko-KR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dirty="0"/>
                  <a:t>Norm: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altLang="ko-KR" dirty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Γ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num>
                          <m:den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𝜅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𝑼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ko-KR" alt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den>
                    </m:f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𝜅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𝑼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altLang="ko-KR" dirty="0"/>
                  <a:t>;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𝜅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nary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 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∵ </m:t>
                    </m:r>
                    <m:r>
                      <a:rPr lang="ko-KR" alt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endParaRPr lang="en-US" altLang="ko-KR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ko-KR" dirty="0"/>
                  <a:t> Norm: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endParaRPr lang="en-US" altLang="ko-KR" dirty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=2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𝜅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𝑼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m:rPr>
                        <m:nor/>
                      </m:rPr>
                      <a:rPr lang="en-US" altLang="ko-KR" dirty="0"/>
                      <m:t> ; 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𝜅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rad>
                    <m:rad>
                      <m:radPr>
                        <m:degHide m:val="on"/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  <m:nary>
                          <m:naryPr>
                            <m:chr m:val="∑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ko-KR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altLang="ko-KR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e>
                    </m:rad>
                    <m:r>
                      <a:rPr lang="en-US" altLang="ko-KR" i="1">
                        <a:latin typeface="Cambria Math" panose="02040503050406030204" pitchFamily="18" charset="0"/>
                      </a:rPr>
                      <m:t>   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∵ </m:t>
                    </m:r>
                    <m:r>
                      <a:rPr lang="ko-KR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endParaRPr lang="en-US" altLang="ko-KR" dirty="0"/>
              </a:p>
              <a:p>
                <a:pPr lvl="1"/>
                <a:endParaRPr lang="en-US" altLang="ko-KR" sz="400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39C491F2-6163-4889-810C-16C4174449E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33" t="-15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6636143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39C491F2-6163-4889-810C-16C4174449E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buClr>
                    <a:schemeClr val="bg1">
                      <a:lumMod val="65000"/>
                    </a:schemeClr>
                  </a:buClr>
                </a:pPr>
                <a:r>
                  <a:rPr lang="en-US" altLang="ko-KR" dirty="0">
                    <a:solidFill>
                      <a:schemeClr val="bg1">
                        <a:lumMod val="65000"/>
                      </a:schemeClr>
                    </a:solidFill>
                  </a:rPr>
                  <a:t>Variance of </a:t>
                </a:r>
                <a14:m>
                  <m:oMath xmlns:m="http://schemas.openxmlformats.org/officeDocument/2006/math">
                    <m:r>
                      <a:rPr lang="ko-KR" altLang="en-US" i="1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</m:oMath>
                </a14:m>
                <a:r>
                  <a:rPr lang="en-US" altLang="ko-KR" dirty="0">
                    <a:solidFill>
                      <a:schemeClr val="bg1">
                        <a:lumMod val="65000"/>
                      </a:schemeClr>
                    </a:solidFill>
                  </a:rPr>
                  <a:t> for the Gaussian Procedure (continued)</a:t>
                </a:r>
              </a:p>
              <a:p>
                <a:pPr lvl="1"/>
                <a:endParaRPr lang="en-US" altLang="ko-KR" sz="800" dirty="0"/>
              </a:p>
              <a:p>
                <a:pPr lvl="1"/>
                <a:endParaRPr lang="en-US" altLang="ko-KR" sz="400" dirty="0"/>
              </a:p>
              <a:p>
                <a:pPr lvl="1"/>
                <a:endParaRPr lang="en-US" altLang="ko-KR" sz="400" dirty="0"/>
              </a:p>
              <a:p>
                <a:pPr lvl="1"/>
                <a:r>
                  <a:rPr lang="en-US" altLang="ko-KR" dirty="0"/>
                  <a:t>Finally, the matrix </a:t>
                </a:r>
                <a14:m>
                  <m:oMath xmlns:m="http://schemas.openxmlformats.org/officeDocument/2006/math">
                    <m:r>
                      <a:rPr lang="en-US" altLang="ko-KR" b="1" i="1">
                        <a:latin typeface="Cambria Math" panose="02040503050406030204" pitchFamily="18" charset="0"/>
                      </a:rPr>
                      <m:t>𝑼</m:t>
                    </m:r>
                  </m:oMath>
                </a14:m>
                <a:r>
                  <a:rPr lang="en-US" altLang="ko-KR" dirty="0"/>
                  <a:t> is calculated as follows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𝑖</m:t>
                        </m:r>
                      </m:num>
                      <m:den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+1</m:t>
                        </m:r>
                      </m:den>
                    </m:f>
                    <m:r>
                      <a:rPr lang="en-US" altLang="ko-KR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𝛽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𝑚𝑎𝑥</m:t>
                            </m:r>
                          </m:sub>
                        </m:sSub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𝑖</m:t>
                        </m:r>
                      </m:num>
                      <m:den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+1</m:t>
                        </m:r>
                      </m:den>
                    </m:f>
                    <m:r>
                      <a:rPr lang="en-US" altLang="ko-KR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1−</m:t>
                        </m:r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𝛽</m:t>
                            </m:r>
                            <m:d>
                              <m:d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𝑚𝑖𝑛</m:t>
                                    </m:r>
                                  </m:sub>
                                </m:sSub>
                              </m:e>
                            </m:d>
                          </m:sup>
                        </m:sSup>
                      </m:num>
                      <m:den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1−</m:t>
                        </m:r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𝛽</m:t>
                            </m:r>
                            <m:d>
                              <m:d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𝑚𝑎𝑥</m:t>
                                    </m:r>
                                  </m:sub>
                                </m:s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𝑚𝑖𝑛</m:t>
                                    </m:r>
                                  </m:sub>
                                </m:sSub>
                              </m:e>
                            </m:d>
                          </m:sup>
                        </m:sSup>
                      </m:den>
                    </m:f>
                  </m:oMath>
                </a14:m>
                <a:endParaRPr lang="en-US" altLang="ko-KR" dirty="0"/>
              </a:p>
              <a:p>
                <a:pPr lvl="2"/>
                <a:endParaRPr lang="en-US" altLang="ko-KR" sz="400" dirty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,1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ko-KR" altLang="en-US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ko-KR" altLang="en-US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𝛽</m:t>
                        </m:r>
                      </m:den>
                    </m:f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𝑚𝑖𝑛</m:t>
                                </m:r>
                              </m:sub>
                            </m:sSub>
                          </m:e>
                        </m:d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𝑚𝑖𝑛</m:t>
                                </m:r>
                              </m:sub>
                            </m:sSub>
                          </m:e>
                        </m:d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ko-KR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altLang="ko-KR" dirty="0"/>
              </a:p>
              <a:p>
                <a:pPr lvl="2"/>
                <a:endParaRPr lang="en-US" altLang="ko-KR" sz="400" dirty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,2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𝑎𝑥</m:t>
                            </m:r>
                          </m:sub>
                        </m:sSub>
                      </m:den>
                    </m:f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𝛽</m:t>
                        </m:r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altLang="ko-KR" dirty="0"/>
              </a:p>
              <a:p>
                <a:pPr lvl="2"/>
                <a:endParaRPr lang="en-US" altLang="ko-KR" sz="400" dirty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𝛽</m:t>
                        </m:r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𝑚𝑖𝑛</m:t>
                                </m:r>
                              </m:sub>
                            </m:sSub>
                          </m:e>
                        </m:d>
                      </m:sup>
                    </m:sSup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𝛽</m:t>
                        </m:r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𝑚𝑎𝑥</m:t>
                                </m:r>
                              </m:sub>
                            </m:s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𝑚𝑖𝑛</m:t>
                                </m:r>
                              </m:sub>
                            </m:sSub>
                          </m:e>
                        </m:d>
                      </m:sup>
                    </m:sSup>
                  </m:oMath>
                </a14:m>
                <a:endParaRPr lang="en-US" altLang="ko-KR" dirty="0"/>
              </a:p>
              <a:p>
                <a:pPr lvl="1"/>
                <a:endParaRPr lang="en-US" altLang="ko-KR" sz="400" dirty="0"/>
              </a:p>
              <a:p>
                <a:pPr lvl="1"/>
                <a:r>
                  <a:rPr lang="en-US" altLang="ko-KR" dirty="0"/>
                  <a:t>Therefore,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1" i="1">
                                    <a:latin typeface="Cambria Math" panose="02040503050406030204" pitchFamily="18" charset="0"/>
                                  </a:rPr>
                                  <m:t>𝑪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</m:sSub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;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𝑚𝑎𝑥</m:t>
                            </m:r>
                          </m:sub>
                        </m:sSub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1" i="1">
                                    <a:latin typeface="Cambria Math" panose="02040503050406030204" pitchFamily="18" charset="0"/>
                                  </a:rPr>
                                  <m:t>𝑪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22</m:t>
                        </m:r>
                      </m:sub>
                    </m:sSub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where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or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39C491F2-6163-4889-810C-16C4174449E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33" t="-15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1446287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8308A9CA-E585-4E6E-8DCA-6F23D9303B3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ko-KR" dirty="0"/>
                  <a:t>Alternative Approach to Estimate Variances</a:t>
                </a:r>
              </a:p>
              <a:p>
                <a:pPr lvl="1"/>
                <a:endParaRPr lang="en-US" altLang="ko-KR" sz="600" dirty="0"/>
              </a:p>
              <a:p>
                <a:pPr lvl="1"/>
                <a:r>
                  <a:rPr lang="en-US" altLang="ko-KR" dirty="0"/>
                  <a:t>Method in the previous slides is quite general, but somewhat complicated</a:t>
                </a:r>
              </a:p>
              <a:p>
                <a:pPr lvl="1"/>
                <a:endParaRPr lang="en-US" altLang="ko-KR" sz="400" dirty="0"/>
              </a:p>
              <a:p>
                <a:pPr lvl="1"/>
                <a:r>
                  <a:rPr lang="en-US" altLang="ko-KR" dirty="0"/>
                  <a:t>Considering the sensitivity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</m:acc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to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</m:acc>
                  </m:oMath>
                </a14:m>
                <a:r>
                  <a:rPr lang="en-US" altLang="ko-KR" dirty="0"/>
                  <a:t>, it would be better to separately estimate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by a proper method, if exists.</a:t>
                </a:r>
              </a:p>
              <a:p>
                <a:pPr lvl="1"/>
                <a:endParaRPr lang="en-US" altLang="ko-KR" sz="400" dirty="0"/>
              </a:p>
              <a:p>
                <a:pPr lvl="1"/>
                <a:r>
                  <a:rPr lang="en-US" altLang="ko-KR" dirty="0"/>
                  <a:t>We do have such a method, Weichert (1980) discussed in the section ‘Estimation of Richter-b’</a:t>
                </a:r>
              </a:p>
              <a:p>
                <a:pPr lvl="1"/>
                <a:endParaRPr lang="en-US" altLang="ko-KR" sz="400" dirty="0"/>
              </a:p>
              <a:p>
                <a:pPr lvl="1"/>
                <a:r>
                  <a:rPr lang="en-US" altLang="ko-KR" dirty="0"/>
                  <a:t>Moreover, use of Weichert (1980) is consistent with the other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</m:acc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estimators introduced in this course</a:t>
                </a:r>
              </a:p>
              <a:p>
                <a:pPr lvl="1"/>
                <a:endParaRPr lang="en-US" altLang="ko-KR" sz="400" dirty="0"/>
              </a:p>
              <a:p>
                <a:pPr lvl="1"/>
                <a:r>
                  <a:rPr lang="en-US" altLang="ko-KR" dirty="0"/>
                  <a:t>In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the following, we use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</m:acc>
                  </m:oMath>
                </a14:m>
                <a:r>
                  <a:rPr lang="en-US" altLang="ko-KR" dirty="0"/>
                  <a:t> by Weichert so that there is only one parameter to be estimated,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</m:acc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endParaRPr lang="en-US" altLang="ko-KR" dirty="0"/>
              </a:p>
              <a:p>
                <a:pPr lvl="1"/>
                <a:endParaRPr lang="en-US" altLang="ko-KR" sz="400" dirty="0"/>
              </a:p>
              <a:p>
                <a:pPr lvl="1"/>
                <a:r>
                  <a:rPr lang="en-US" altLang="ko-KR" dirty="0"/>
                  <a:t>As before, the cost or misfit function is</a:t>
                </a:r>
              </a:p>
              <a:p>
                <a:pPr lvl="2"/>
                <a:endParaRPr lang="en-US" altLang="ko-KR" sz="400" dirty="0"/>
              </a:p>
              <a:p>
                <a:pPr lvl="2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ko-KR" altLang="en-US" b="1" i="1" smtClean="0"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𝑚𝑎𝑥</m:t>
                            </m:r>
                          </m:sub>
                        </m:sSub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p>
                        </m:sSup>
                      </m:e>
                    </m:nary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p>
                        </m:sSup>
                      </m:e>
                    </m:nary>
                  </m:oMath>
                </a14:m>
                <a:endParaRPr lang="en-US" altLang="ko-KR" dirty="0"/>
              </a:p>
              <a:p>
                <a:pPr lvl="2"/>
                <a:endParaRPr lang="en-US" altLang="ko-KR" sz="400" dirty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num>
                      <m:den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den>
                    </m:f>
                  </m:oMath>
                </a14:m>
                <a:r>
                  <a:rPr lang="en-US" altLang="ko-KR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𝑚𝑎𝑥</m:t>
                            </m:r>
                          </m:sub>
                        </m:sSub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den>
                    </m:f>
                  </m:oMath>
                </a14:m>
                <a:endParaRPr lang="en-US" altLang="ko-KR" dirty="0"/>
              </a:p>
              <a:p>
                <a:pPr lvl="3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ko-KR" alt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  <m:d>
                              <m:d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</m:func>
                  </m:oMath>
                </a14:m>
                <a:r>
                  <a:rPr lang="en-US" altLang="ko-KR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𝛽</m:t>
                            </m:r>
                            <m:d>
                              <m:d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𝑚𝑎𝑥</m:t>
                                    </m:r>
                                  </m:sub>
                                </m:s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𝑚𝑖𝑛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</m:func>
                  </m:oMath>
                </a14:m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8308A9CA-E585-4E6E-8DCA-6F23D9303B3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33" t="-1511" r="-11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1391326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8308A9CA-E585-4E6E-8DCA-6F23D9303B3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buClr>
                    <a:schemeClr val="bg1">
                      <a:lumMod val="65000"/>
                    </a:schemeClr>
                  </a:buClr>
                </a:pPr>
                <a:r>
                  <a:rPr lang="en-US" altLang="ko-KR" dirty="0">
                    <a:solidFill>
                      <a:schemeClr val="bg1">
                        <a:lumMod val="65000"/>
                      </a:schemeClr>
                    </a:solidFill>
                  </a:rPr>
                  <a:t>Alternative Approach to Estimate Variances (continued)</a:t>
                </a:r>
              </a:p>
              <a:p>
                <a:pPr lvl="1"/>
                <a:endParaRPr lang="en-US" altLang="ko-KR" sz="400" dirty="0"/>
              </a:p>
              <a:p>
                <a:pPr marL="266700" lvl="1" indent="0">
                  <a:buNone/>
                </a:pPr>
                <a:endParaRPr lang="en-US" altLang="ko-KR" sz="4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dirty="0"/>
                  <a:t> Norm: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altLang="ko-KR" dirty="0"/>
              </a:p>
              <a:p>
                <a:pPr lvl="2"/>
                <a:endParaRPr lang="en-US" altLang="ko-KR" sz="400" dirty="0"/>
              </a:p>
              <a:p>
                <a:pPr lvl="2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𝑚𝑎𝑥</m:t>
                            </m:r>
                          </m:sub>
                        </m:sSub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nary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</a:rPr>
                          <m:t>sgn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⁡(</m:t>
                        </m:r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endParaRPr lang="en-US" altLang="ko-KR" dirty="0"/>
              </a:p>
              <a:p>
                <a:pPr lvl="3"/>
                <a:endParaRPr lang="en-US" altLang="ko-KR" sz="200" dirty="0"/>
              </a:p>
              <a:p>
                <a:pPr lvl="2"/>
                <a:endParaRPr lang="en-US" altLang="ko-KR" sz="400" dirty="0"/>
              </a:p>
              <a:p>
                <a:pPr lvl="2"/>
                <a:r>
                  <a:rPr lang="en-US" altLang="ko-KR" b="0" dirty="0"/>
                  <a:t>Minimization of cost (misfit) function</a:t>
                </a:r>
              </a:p>
              <a:p>
                <a:pPr lvl="3"/>
                <a:endParaRPr lang="en-US" altLang="ko-KR" sz="400" b="0" dirty="0"/>
              </a:p>
              <a:p>
                <a:pPr lvl="3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0=</m:t>
                    </m:r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ko-KR" alt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num>
                      <m:den>
                        <m:r>
                          <a:rPr lang="ko-KR" alt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𝑚𝑎𝑥</m:t>
                            </m:r>
                          </m:sub>
                        </m:sSub>
                      </m:den>
                    </m:f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=−</m:t>
                    </m:r>
                    <m:nary>
                      <m:naryPr>
                        <m:chr m:val="∑"/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func>
                          <m:func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ko-KR" b="0" i="0" smtClean="0">
                                <a:latin typeface="Cambria Math" panose="02040503050406030204" pitchFamily="18" charset="0"/>
                              </a:rPr>
                              <m:t>sgn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  <m:f>
                              <m:f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ko-KR" altLang="en-US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ko-KR" altLang="en-US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𝑚𝑎𝑥</m:t>
                                    </m:r>
                                  </m:sub>
                                </m:sSub>
                              </m:den>
                            </m:f>
                          </m:e>
                        </m:func>
                      </m:e>
                    </m:nary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ko-KR" altLang="en-US" i="1" smtClean="0">
                            <a:latin typeface="Cambria Math" panose="02040503050406030204" pitchFamily="18" charset="0"/>
                          </a:rPr>
                          <m:t>𝛽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ko-KR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nary>
                      <m:naryPr>
                        <m:chr m:val="∑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func>
                          <m:func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ko-KR">
                                <a:latin typeface="Cambria Math" panose="02040503050406030204" pitchFamily="18" charset="0"/>
                              </a:rPr>
                              <m:t>sgn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  <m:d>
                          <m:d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r>
                  <a:rPr lang="en-US" altLang="ko-KR" dirty="0"/>
                  <a:t> or</a:t>
                </a:r>
              </a:p>
              <a:p>
                <a:pPr lvl="3"/>
                <a:endParaRPr lang="en-US" altLang="ko-KR" sz="400" dirty="0"/>
              </a:p>
              <a:p>
                <a:pPr lvl="3"/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func>
                          <m:func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ko-KR">
                                <a:latin typeface="Cambria Math" panose="02040503050406030204" pitchFamily="18" charset="0"/>
                              </a:rPr>
                              <m:t>sgn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nary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altLang="ko-KR" dirty="0"/>
              </a:p>
              <a:p>
                <a:pPr lvl="3"/>
                <a:endParaRPr lang="en-US" altLang="ko-KR" sz="200" dirty="0"/>
              </a:p>
              <a:p>
                <a:pPr lvl="3"/>
                <a:r>
                  <a:rPr lang="en-US" altLang="ko-KR" dirty="0"/>
                  <a:t>Can be solved by a root-finding algorithm</a:t>
                </a:r>
              </a:p>
              <a:p>
                <a:pPr lvl="2"/>
                <a:endParaRPr lang="en-US" altLang="ko-KR" sz="400" dirty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22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,2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ko-KR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ko-KR" altLang="en-US" i="1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den>
                    </m:f>
                    <m:nary>
                      <m:naryPr>
                        <m:chr m:val="∑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altLang="ko-KR" b="0" i="1" dirty="0">
                  <a:latin typeface="Cambria Math" panose="02040503050406030204" pitchFamily="18" charset="0"/>
                </a:endParaRPr>
              </a:p>
              <a:p>
                <a:pPr lvl="3"/>
                <a:endParaRPr lang="en-US" altLang="ko-KR" sz="400" b="0" i="1" dirty="0">
                  <a:latin typeface="Cambria Math" panose="02040503050406030204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𝑚𝑎𝑥</m:t>
                            </m:r>
                          </m:sub>
                        </m:sSub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ko-KR" alt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den>
                    </m:f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ko-KR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ko-KR" altLang="en-US" i="1" smtClean="0">
                                    <a:latin typeface="Cambria Math" panose="02040503050406030204" pitchFamily="18" charset="0"/>
                                  </a:rPr>
                                  <m:t>𝜅</m:t>
                                </m:r>
                              </m:num>
                              <m:den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ko-KR" dirty="0"/>
                  <a:t>, where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𝜅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8308A9CA-E585-4E6E-8DCA-6F23D9303B3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33" t="-15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6682759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8308A9CA-E585-4E6E-8DCA-6F23D9303B3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buClr>
                    <a:schemeClr val="bg1">
                      <a:lumMod val="65000"/>
                    </a:schemeClr>
                  </a:buClr>
                </a:pPr>
                <a:r>
                  <a:rPr lang="en-US" altLang="ko-KR" dirty="0">
                    <a:solidFill>
                      <a:schemeClr val="bg1">
                        <a:lumMod val="65000"/>
                      </a:schemeClr>
                    </a:solidFill>
                  </a:rPr>
                  <a:t>Alternative Approach to Estimate Variances (continued)</a:t>
                </a:r>
              </a:p>
              <a:p>
                <a:pPr lvl="1"/>
                <a:endParaRPr lang="en-US" altLang="ko-KR" sz="400" dirty="0"/>
              </a:p>
              <a:p>
                <a:pPr marL="266700" lvl="1" indent="0">
                  <a:buNone/>
                </a:pPr>
                <a:endParaRPr lang="en-US" altLang="ko-KR" sz="4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ko-KR" dirty="0"/>
                  <a:t> Norm: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endParaRPr lang="en-US" altLang="ko-KR" dirty="0"/>
              </a:p>
              <a:p>
                <a:pPr lvl="2"/>
                <a:endParaRPr lang="en-US" altLang="ko-KR" sz="400" dirty="0"/>
              </a:p>
              <a:p>
                <a:pPr lvl="2"/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𝑚𝑎𝑥</m:t>
                            </m:r>
                          </m:sub>
                        </m:sSub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ko-KR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nary>
                  </m:oMath>
                </a14:m>
                <a:endParaRPr lang="en-US" altLang="ko-KR" dirty="0"/>
              </a:p>
              <a:p>
                <a:pPr lvl="3"/>
                <a:endParaRPr lang="en-US" altLang="ko-KR" sz="200" dirty="0"/>
              </a:p>
              <a:p>
                <a:pPr lvl="2"/>
                <a:endParaRPr lang="en-US" altLang="ko-KR" sz="400" dirty="0"/>
              </a:p>
              <a:p>
                <a:pPr lvl="2"/>
                <a:r>
                  <a:rPr lang="en-US" altLang="ko-KR" dirty="0"/>
                  <a:t>Minimization of cost (misfit) function</a:t>
                </a:r>
              </a:p>
              <a:p>
                <a:pPr lvl="3"/>
                <a:endParaRPr lang="en-US" altLang="ko-KR" sz="400" dirty="0"/>
              </a:p>
              <a:p>
                <a:pPr lvl="3"/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0=</m:t>
                    </m:r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𝐽</m:t>
                        </m:r>
                      </m:num>
                      <m:den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𝑚𝑎𝑥</m:t>
                            </m:r>
                          </m:sub>
                        </m:sSub>
                      </m:den>
                    </m:f>
                    <m:r>
                      <a:rPr lang="en-US" altLang="ko-KR" i="1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2</m:t>
                    </m:r>
                    <m:nary>
                      <m:naryPr>
                        <m:chr m:val="∑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f>
                          <m:f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num>
                          <m:den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𝑚𝑎𝑥</m:t>
                                </m:r>
                              </m:sub>
                            </m:sSub>
                          </m:den>
                        </m:f>
                      </m:e>
                    </m:nary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𝛽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nary>
                      <m:naryPr>
                        <m:chr m:val="∑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r>
                  <a:rPr lang="en-US" altLang="ko-KR" dirty="0"/>
                  <a:t> or</a:t>
                </a:r>
              </a:p>
              <a:p>
                <a:pPr lvl="3"/>
                <a:endParaRPr lang="en-US" altLang="ko-KR" sz="400" dirty="0"/>
              </a:p>
              <a:p>
                <a:pPr lvl="3"/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nary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altLang="ko-KR" dirty="0"/>
              </a:p>
              <a:p>
                <a:pPr lvl="3"/>
                <a:endParaRPr lang="en-US" altLang="ko-KR" sz="200" dirty="0"/>
              </a:p>
              <a:p>
                <a:pPr lvl="3"/>
                <a:r>
                  <a:rPr lang="en-US" altLang="ko-KR" dirty="0"/>
                  <a:t>Can be solved by a root-finding algorithm</a:t>
                </a:r>
              </a:p>
              <a:p>
                <a:pPr lvl="2"/>
                <a:endParaRPr lang="en-US" altLang="ko-KR" sz="400" dirty="0"/>
              </a:p>
              <a:p>
                <a:pPr lvl="2"/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𝑚𝑎𝑥</m:t>
                            </m:r>
                          </m:sub>
                        </m:sSub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ko-KR" altLang="en-US" i="1">
                                    <a:latin typeface="Cambria Math" panose="02040503050406030204" pitchFamily="18" charset="0"/>
                                  </a:rPr>
                                  <m:t>𝜅</m:t>
                                </m:r>
                              </m:num>
                              <m:den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ko-KR" dirty="0"/>
                  <a:t>, where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𝜅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  <m:nary>
                          <m:naryPr>
                            <m:chr m:val="∑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ko-KR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altLang="ko-KR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𝑞</m:t>
                                        </m:r>
                                      </m:e>
                                      <m:sub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e>
                    </m:rad>
                  </m:oMath>
                </a14:m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8308A9CA-E585-4E6E-8DCA-6F23D9303B3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33" t="-15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8800471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1A5C983A-8311-40D7-ADF5-7537654A00B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ko-KR" dirty="0"/>
                  <a:t>On the Use of the CDF-Fitting Procedure</a:t>
                </a:r>
              </a:p>
              <a:p>
                <a:pPr lvl="1"/>
                <a:endParaRPr lang="en-US" altLang="ko-KR" sz="800" dirty="0"/>
              </a:p>
              <a:p>
                <a:pPr lvl="1"/>
                <a:r>
                  <a:rPr lang="en-US" altLang="ko-KR" dirty="0"/>
                  <a:t>These methods assumes that the CDF,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is known</a:t>
                </a:r>
              </a:p>
              <a:p>
                <a:pPr lvl="2"/>
                <a:endParaRPr lang="en-US" altLang="ko-KR" sz="400" dirty="0"/>
              </a:p>
              <a:p>
                <a:pPr lvl="1"/>
                <a:r>
                  <a:rPr lang="en-US" altLang="ko-KR" dirty="0"/>
                  <a:t>If so, in spite of efforts up to now, there is no reason to stick to this procedure</a:t>
                </a:r>
              </a:p>
              <a:p>
                <a:pPr lvl="2"/>
                <a:endParaRPr lang="en-US" altLang="ko-KR" sz="400" dirty="0"/>
              </a:p>
              <a:p>
                <a:pPr lvl="1"/>
                <a:r>
                  <a:rPr lang="en-US" altLang="ko-KR" dirty="0"/>
                  <a:t>Instead, we can use the parametric procedures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1A5C983A-8311-40D7-ADF5-7537654A00B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33" t="-1511" r="-96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3182593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제목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altLang="ko-KR" dirty="0"/>
                  <a:t>Iterative Scheme for of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/>
                      </a:rPr>
                      <m:t>𝛽</m:t>
                    </m:r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&amp;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" name="제목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t="-16129" b="-440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179512" y="836712"/>
                <a:ext cx="8712968" cy="4426853"/>
              </a:xfrm>
            </p:spPr>
            <p:txBody>
              <a:bodyPr wrap="square">
                <a:spAutoFit/>
              </a:bodyPr>
              <a:lstStyle/>
              <a:p>
                <a:r>
                  <a:rPr lang="en-US" altLang="ko-KR" dirty="0"/>
                  <a:t>Inter-Linkage of b &amp; </a:t>
                </a:r>
                <a:r>
                  <a:rPr lang="en-US" altLang="ko-KR" dirty="0" err="1"/>
                  <a:t>Mmax</a:t>
                </a:r>
                <a:endParaRPr lang="en-US" altLang="ko-KR" dirty="0"/>
              </a:p>
              <a:p>
                <a:endParaRPr lang="en-US" altLang="ko-KR" sz="400" dirty="0"/>
              </a:p>
              <a:p>
                <a:pPr lvl="1"/>
                <a:r>
                  <a:rPr lang="en-US" altLang="ko-KR" dirty="0"/>
                  <a:t>In parametric models, they are linked each other</a:t>
                </a:r>
                <a:endParaRPr lang="en-US" altLang="ko-KR" sz="1400" b="1" dirty="0"/>
              </a:p>
              <a:p>
                <a:pPr lvl="2"/>
                <a:r>
                  <a:rPr lang="en-US" altLang="ko-KR" dirty="0"/>
                  <a:t>Estimation of b</a:t>
                </a:r>
              </a:p>
              <a:p>
                <a:pPr marL="736600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acc>
                            <m:accPr>
                              <m:chr m:val="̂"/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den>
                      </m:f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en-US" altLang="ko-KR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</m:sub>
                          </m:s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  <m:r>
                            <a:rPr lang="en-US" altLang="ko-KR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ko-KR"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⁡[−</m:t>
                          </m:r>
                          <m:acc>
                            <m:accPr>
                              <m:chr m:val="̂"/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</m:sub>
                          </m:s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)]</m:t>
                          </m:r>
                        </m:num>
                        <m:den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m:rPr>
                              <m:sty m:val="p"/>
                            </m:rPr>
                            <a:rPr lang="en-US" altLang="ko-KR"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⁡[−</m:t>
                          </m:r>
                          <m:acc>
                            <m:accPr>
                              <m:chr m:val="̂"/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</m:sub>
                          </m:s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)]</m:t>
                          </m:r>
                        </m:den>
                      </m:f>
                    </m:oMath>
                  </m:oMathPara>
                </a14:m>
                <a:endParaRPr lang="en-US" altLang="ko-KR" dirty="0"/>
              </a:p>
              <a:p>
                <a:pPr marL="736600" lvl="2" indent="0">
                  <a:buNone/>
                </a:pPr>
                <a:endParaRPr lang="en-US" altLang="ko-KR" sz="400" dirty="0"/>
              </a:p>
              <a:p>
                <a:pPr lvl="2"/>
                <a:r>
                  <a:rPr lang="en-US" altLang="ko-KR" dirty="0"/>
                  <a:t>Estimation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endParaRPr lang="en-US" altLang="ko-KR" dirty="0"/>
              </a:p>
              <a:p>
                <a:pPr lvl="2"/>
                <a:endParaRPr lang="en-US" altLang="ko-KR" sz="400" dirty="0"/>
              </a:p>
              <a:p>
                <a:pPr marL="1435100" lvl="2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/>
                              <a:ea typeface="Cambria Math"/>
                            </a:rPr>
                            <m:t>∆</m:t>
                          </m:r>
                        </m:e>
                        <m:sub>
                          <m:r>
                            <a:rPr lang="en-US" altLang="ko-KR" i="1">
                              <a:latin typeface="Cambria Math"/>
                            </a:rPr>
                            <m:t>𝑛</m:t>
                          </m:r>
                        </m:sub>
                      </m:sSub>
                      <m:r>
                        <a:rPr lang="en-US" altLang="ko-KR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latin typeface="Cambria Math"/>
                            </a:rPr>
                            <m:t>1−</m:t>
                          </m:r>
                          <m:func>
                            <m:func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>
                                  <a:latin typeface="Cambria Math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i="1">
                                      <a:latin typeface="Cambria Math"/>
                                    </a:rPr>
                                    <m:t>−</m:t>
                                  </m:r>
                                  <m:r>
                                    <a:rPr lang="ko-KR" altLang="en-US" i="1">
                                      <a:latin typeface="Cambria Math"/>
                                    </a:rPr>
                                    <m:t>𝛽</m:t>
                                  </m:r>
                                  <m:d>
                                    <m:d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ko-KR" i="1">
                                              <a:latin typeface="Cambria Math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altLang="ko-KR" i="1">
                                              <a:latin typeface="Cambria Math"/>
                                            </a:rPr>
                                            <m:t>𝑚𝑎𝑥</m:t>
                                          </m:r>
                                        </m:sub>
                                        <m:sup>
                                          <m:r>
                                            <a:rPr lang="en-US" altLang="ko-KR" i="1">
                                              <a:latin typeface="Cambria Math"/>
                                            </a:rPr>
                                            <m:t>𝑜𝑏𝑠</m:t>
                                          </m:r>
                                        </m:sup>
                                      </m:sSubSup>
                                      <m:r>
                                        <a:rPr lang="en-US" altLang="ko-KR" i="1">
                                          <a:latin typeface="Cambria Math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i="1">
                                              <a:latin typeface="Cambria Math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altLang="ko-KR" i="1">
                                              <a:latin typeface="Cambria Math"/>
                                            </a:rPr>
                                            <m:t>𝑚𝑖𝑛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func>
                        </m:num>
                        <m:den>
                          <m:r>
                            <a:rPr lang="en-US" altLang="ko-KR" i="1">
                              <a:latin typeface="Cambria Math"/>
                            </a:rPr>
                            <m:t>𝑛</m:t>
                          </m:r>
                          <m:r>
                            <a:rPr lang="ko-KR" altLang="en-US" i="1">
                              <a:latin typeface="Cambria Math"/>
                            </a:rPr>
                            <m:t>𝛽</m:t>
                          </m:r>
                          <m:func>
                            <m:func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>
                                  <a:latin typeface="Cambria Math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i="1">
                                      <a:latin typeface="Cambria Math"/>
                                    </a:rPr>
                                    <m:t>−</m:t>
                                  </m:r>
                                  <m:r>
                                    <a:rPr lang="ko-KR" altLang="en-US" i="1">
                                      <a:latin typeface="Cambria Math"/>
                                    </a:rPr>
                                    <m:t>𝛽</m:t>
                                  </m:r>
                                  <m:d>
                                    <m:d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ko-KR" i="1">
                                              <a:latin typeface="Cambria Math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altLang="ko-KR" i="1">
                                              <a:latin typeface="Cambria Math"/>
                                            </a:rPr>
                                            <m:t>𝑚𝑎𝑥</m:t>
                                          </m:r>
                                        </m:sub>
                                        <m:sup>
                                          <m:r>
                                            <a:rPr lang="en-US" altLang="ko-KR" i="1">
                                              <a:latin typeface="Cambria Math"/>
                                            </a:rPr>
                                            <m:t>𝑜𝑏𝑠</m:t>
                                          </m:r>
                                        </m:sup>
                                      </m:sSubSup>
                                      <m:r>
                                        <a:rPr lang="en-US" altLang="ko-KR" i="1">
                                          <a:latin typeface="Cambria Math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i="1">
                                              <a:latin typeface="Cambria Math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altLang="ko-KR" i="1">
                                              <a:latin typeface="Cambria Math"/>
                                            </a:rPr>
                                            <m:t>𝑚𝑖𝑛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func>
                        </m:den>
                      </m:f>
                    </m:oMath>
                  </m:oMathPara>
                </a14:m>
                <a:endParaRPr lang="en-US" altLang="ko-KR" dirty="0"/>
              </a:p>
              <a:p>
                <a:pPr marL="1435100" lvl="2" indent="0">
                  <a:buNone/>
                </a:pPr>
                <a:endParaRPr lang="en-US" altLang="ko-KR" sz="800" dirty="0"/>
              </a:p>
              <a:p>
                <a:pPr marL="1435100" lvl="2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/>
                              <a:ea typeface="Cambria Math"/>
                            </a:rPr>
                            <m:t>∆</m:t>
                          </m:r>
                        </m:e>
                        <m:sub>
                          <m:r>
                            <a:rPr lang="en-US" altLang="ko-KR" i="1">
                              <a:latin typeface="Cambria Math"/>
                            </a:rPr>
                            <m:t>𝑛</m:t>
                          </m:r>
                        </m:sub>
                      </m:sSub>
                      <m:r>
                        <a:rPr lang="en-US" altLang="ko-KR" i="1">
                          <a:latin typeface="Cambria Math"/>
                        </a:rPr>
                        <m:t>=</m:t>
                      </m:r>
                      <m:nary>
                        <m:nary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/>
                                </a:rPr>
                                <m:t>𝑚𝑖𝑛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/>
                                </a:rPr>
                                <m:t>𝑚𝑎𝑥</m:t>
                              </m:r>
                            </m:sub>
                          </m:sSub>
                        </m:sup>
                        <m:e>
                          <m:sSup>
                            <m:sSup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ko-KR" i="1">
                                          <a:latin typeface="Cambria Math"/>
                                        </a:rPr>
                                        <m:t>1−</m:t>
                                      </m:r>
                                      <m:func>
                                        <m:funcPr>
                                          <m:ctrlP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ko-KR">
                                              <a:latin typeface="Cambria Math"/>
                                            </a:rPr>
                                            <m:t>exp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begChr m:val="["/>
                                              <m:endChr m:val="]"/>
                                              <m:ctrlP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ko-KR" i="1">
                                                  <a:latin typeface="Cambria Math"/>
                                                </a:rPr>
                                                <m:t>−</m:t>
                                              </m:r>
                                              <m:r>
                                                <a:rPr lang="ko-KR" altLang="en-US" i="1">
                                                  <a:latin typeface="Cambria Math"/>
                                                </a:rPr>
                                                <m:t>𝛽</m:t>
                                              </m:r>
                                              <m:d>
                                                <m:dPr>
                                                  <m:ctrlPr>
                                                    <a:rPr lang="en-US" altLang="ko-KR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altLang="ko-KR" i="1">
                                                      <a:latin typeface="Cambria Math"/>
                                                    </a:rPr>
                                                    <m:t>𝑚</m:t>
                                                  </m:r>
                                                  <m:r>
                                                    <a:rPr lang="en-US" altLang="ko-KR" i="1">
                                                      <a:latin typeface="Cambria Math"/>
                                                    </a:rPr>
                                                    <m:t>−</m:t>
                                                  </m:r>
                                                  <m:sSub>
                                                    <m:sSubPr>
                                                      <m:ctrlPr>
                                                        <a:rPr lang="en-US" altLang="ko-KR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altLang="ko-KR" i="1">
                                                          <a:latin typeface="Cambria Math"/>
                                                        </a:rPr>
                                                        <m:t>𝑚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altLang="ko-KR" i="1">
                                                          <a:latin typeface="Cambria Math"/>
                                                        </a:rPr>
                                                        <m:t>𝑚𝑖𝑛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d>
                                            </m:e>
                                          </m:d>
                                        </m:e>
                                      </m:func>
                                    </m:num>
                                    <m:den>
                                      <m:r>
                                        <a:rPr lang="en-US" altLang="ko-KR" i="1">
                                          <a:latin typeface="Cambria Math"/>
                                        </a:rPr>
                                        <m:t>1−</m:t>
                                      </m:r>
                                      <m:func>
                                        <m:funcPr>
                                          <m:ctrlP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ko-KR">
                                              <a:latin typeface="Cambria Math"/>
                                            </a:rPr>
                                            <m:t>exp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begChr m:val="["/>
                                              <m:endChr m:val="]"/>
                                              <m:ctrlP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ko-KR" i="1">
                                                  <a:latin typeface="Cambria Math"/>
                                                </a:rPr>
                                                <m:t>−</m:t>
                                              </m:r>
                                              <m:r>
                                                <a:rPr lang="ko-KR" altLang="en-US" i="1">
                                                  <a:latin typeface="Cambria Math"/>
                                                </a:rPr>
                                                <m:t>𝛽</m:t>
                                              </m:r>
                                              <m:d>
                                                <m:dPr>
                                                  <m:ctrlPr>
                                                    <a:rPr lang="en-US" altLang="ko-KR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altLang="ko-KR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altLang="ko-KR" i="1">
                                                          <a:latin typeface="Cambria Math"/>
                                                        </a:rPr>
                                                        <m:t>𝑚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altLang="ko-KR" i="1">
                                                          <a:latin typeface="Cambria Math"/>
                                                        </a:rPr>
                                                        <m:t>𝑚𝑎𝑥</m:t>
                                                      </m:r>
                                                    </m:sub>
                                                  </m:sSub>
                                                  <m:r>
                                                    <a:rPr lang="en-US" altLang="ko-KR" i="1">
                                                      <a:latin typeface="Cambria Math"/>
                                                    </a:rPr>
                                                    <m:t>−</m:t>
                                                  </m:r>
                                                  <m:sSub>
                                                    <m:sSubPr>
                                                      <m:ctrlPr>
                                                        <a:rPr lang="en-US" altLang="ko-KR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altLang="ko-KR" i="1">
                                                          <a:latin typeface="Cambria Math"/>
                                                        </a:rPr>
                                                        <m:t>𝑚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altLang="ko-KR" i="1">
                                                          <a:latin typeface="Cambria Math"/>
                                                        </a:rPr>
                                                        <m:t>𝑚𝑖𝑛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d>
                                            </m:e>
                                          </m:d>
                                        </m:e>
                                      </m:func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altLang="ko-KR" i="1">
                                  <a:latin typeface="Cambria Math"/>
                                </a:rPr>
                                <m:t>𝑛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altLang="ko-KR" dirty="0"/>
              </a:p>
              <a:p>
                <a:pPr marL="1435100" lvl="2" indent="0">
                  <a:buNone/>
                </a:pPr>
                <a:endParaRPr lang="en-US" altLang="ko-KR" sz="400" dirty="0"/>
              </a:p>
              <a:p>
                <a:pPr lvl="2"/>
                <a:endParaRPr lang="en-US" altLang="ko-KR" sz="300" dirty="0"/>
              </a:p>
              <a:p>
                <a:pPr lvl="1"/>
                <a:r>
                  <a:rPr lang="en-US" altLang="ko-KR" dirty="0">
                    <a:solidFill>
                      <a:srgbClr val="C00000"/>
                    </a:solidFill>
                  </a:rPr>
                  <a:t>To estimate one, the information of the other is necessary</a:t>
                </a:r>
                <a:endParaRPr lang="en-US" altLang="ko-KR" dirty="0"/>
              </a:p>
              <a:p>
                <a:pPr lvl="1"/>
                <a:endParaRPr lang="en-US" altLang="ko-KR" sz="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9512" y="836712"/>
                <a:ext cx="8712968" cy="4426853"/>
              </a:xfrm>
              <a:blipFill>
                <a:blip r:embed="rId3"/>
                <a:stretch>
                  <a:fillRect l="-1259" t="-192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139B1-0EA8-425B-B7E9-4C402B57CF89}" type="slidenum">
              <a:rPr lang="en-US" altLang="ko-KR" smtClean="0"/>
              <a:pPr/>
              <a:t>56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84457048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179512" y="836712"/>
                <a:ext cx="8712968" cy="2566857"/>
              </a:xfrm>
            </p:spPr>
            <p:txBody>
              <a:bodyPr wrap="square">
                <a:spAutoFit/>
              </a:bodyPr>
              <a:lstStyle/>
              <a:p>
                <a:r>
                  <a:rPr lang="en-US" altLang="ko-KR" dirty="0"/>
                  <a:t>Simultaneous Estimation</a:t>
                </a:r>
              </a:p>
              <a:p>
                <a:endParaRPr lang="en-US" altLang="ko-KR" sz="400" dirty="0"/>
              </a:p>
              <a:p>
                <a:pPr lvl="1"/>
                <a:r>
                  <a:rPr lang="en-US" altLang="ko-KR" dirty="0"/>
                  <a:t>Iterative scheme by Noh (2014)</a:t>
                </a:r>
              </a:p>
              <a:p>
                <a:pPr marL="736600" lvl="2" indent="0">
                  <a:buNone/>
                </a:pPr>
                <a:r>
                  <a:rPr lang="en-US" altLang="ko-KR" dirty="0"/>
                  <a:t>Step 1: estimate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/>
                      </a:rPr>
                      <m:t>𝛽</m:t>
                    </m:r>
                  </m:oMath>
                </a14:m>
                <a:r>
                  <a:rPr lang="en-US" altLang="ko-KR" dirty="0"/>
                  <a:t> first with observed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endParaRPr lang="en-US" altLang="ko-KR" dirty="0"/>
              </a:p>
              <a:p>
                <a:pPr marL="736600" lvl="2" indent="0">
                  <a:buNone/>
                </a:pPr>
                <a:r>
                  <a:rPr lang="en-US" altLang="ko-KR" dirty="0"/>
                  <a:t>Step 2: estimate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en-US" altLang="ko-KR" dirty="0"/>
                  <a:t> using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/>
                      </a:rPr>
                      <m:t>𝛽</m:t>
                    </m:r>
                  </m:oMath>
                </a14:m>
                <a:r>
                  <a:rPr lang="en-US" altLang="ko-KR" dirty="0"/>
                  <a:t> estimated in Step 1</a:t>
                </a:r>
              </a:p>
              <a:p>
                <a:pPr marL="736600" lvl="2" indent="0">
                  <a:buNone/>
                </a:pPr>
                <a:r>
                  <a:rPr lang="en-US" altLang="ko-KR" dirty="0"/>
                  <a:t>Step 3: re-estimate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/>
                      </a:rPr>
                      <m:t>𝛽</m:t>
                    </m:r>
                  </m:oMath>
                </a14:m>
                <a:r>
                  <a:rPr lang="en-US" altLang="ko-KR" dirty="0"/>
                  <a:t> using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en-US" altLang="ko-KR" dirty="0"/>
                  <a:t> estimated in Step 2</a:t>
                </a:r>
              </a:p>
              <a:p>
                <a:pPr marL="736600" lvl="2" indent="0">
                  <a:buNone/>
                </a:pPr>
                <a:r>
                  <a:rPr lang="en-US" altLang="ko-KR" dirty="0"/>
                  <a:t>Step 4: re-estimate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en-US" altLang="ko-KR" dirty="0"/>
                  <a:t> using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/>
                      </a:rPr>
                      <m:t>𝛽</m:t>
                    </m:r>
                  </m:oMath>
                </a14:m>
                <a:r>
                  <a:rPr lang="en-US" altLang="ko-KR" dirty="0"/>
                  <a:t> estimated in Step 3</a:t>
                </a:r>
              </a:p>
              <a:p>
                <a:pPr marL="736600" lvl="2" indent="0">
                  <a:buNone/>
                </a:pPr>
                <a:r>
                  <a:rPr lang="en-US" altLang="ko-KR" dirty="0"/>
                  <a:t>Step 5: repeat Steps 3 and 4 until certain exit conditions are met</a:t>
                </a:r>
                <a:endParaRPr lang="en-US" altLang="ko-KR" sz="800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9512" y="836712"/>
                <a:ext cx="8712968" cy="2566857"/>
              </a:xfrm>
              <a:blipFill>
                <a:blip r:embed="rId2"/>
                <a:stretch>
                  <a:fillRect l="-1259" t="-3325" b="-285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139B1-0EA8-425B-B7E9-4C402B57CF89}" type="slidenum">
              <a:rPr lang="en-US" altLang="ko-KR" smtClean="0"/>
              <a:pPr/>
              <a:t>57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1909052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79512" y="404664"/>
            <a:ext cx="8229600" cy="400110"/>
          </a:xfrm>
        </p:spPr>
        <p:txBody>
          <a:bodyPr>
            <a:spAutoFit/>
          </a:bodyPr>
          <a:lstStyle/>
          <a:p>
            <a:pPr lvl="1"/>
            <a:r>
              <a:rPr lang="en-US" altLang="ko-KR" dirty="0"/>
              <a:t>Performance of Iterative Scheme (Noh, 2014)</a:t>
            </a: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139B1-0EA8-425B-B7E9-4C402B57CF89}" type="slidenum">
              <a:rPr lang="en-US" altLang="ko-KR" smtClean="0"/>
              <a:pPr/>
              <a:t>58</a:t>
            </a:fld>
            <a:endParaRPr lang="en-US" altLang="ko-KR"/>
          </a:p>
        </p:txBody>
      </p:sp>
      <p:pic>
        <p:nvPicPr>
          <p:cNvPr id="7" name="그림 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1137276"/>
            <a:ext cx="3672408" cy="4019916"/>
          </a:xfrm>
          <a:prstGeom prst="rect">
            <a:avLst/>
          </a:prstGeom>
          <a:ln>
            <a:solidFill>
              <a:schemeClr val="accent5">
                <a:lumMod val="50000"/>
              </a:schemeClr>
            </a:solidFill>
          </a:ln>
        </p:spPr>
      </p:pic>
      <p:pic>
        <p:nvPicPr>
          <p:cNvPr id="9" name="그림 8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048" y="1124744"/>
            <a:ext cx="3384376" cy="4248472"/>
          </a:xfrm>
          <a:prstGeom prst="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43428129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179512" y="548680"/>
                <a:ext cx="8856984" cy="2681696"/>
              </a:xfrm>
            </p:spPr>
            <p:txBody>
              <a:bodyPr wrap="square">
                <a:spAutoFit/>
              </a:bodyPr>
              <a:lstStyle/>
              <a:p>
                <a:pPr lvl="1">
                  <a:spcAft>
                    <a:spcPts val="400"/>
                  </a:spcAft>
                </a:pPr>
                <a:r>
                  <a:rPr lang="en-US" altLang="ko-KR" dirty="0"/>
                  <a:t>Recommendations (Noh, 2014)</a:t>
                </a:r>
              </a:p>
              <a:p>
                <a:pPr lvl="2"/>
                <a:r>
                  <a:rPr lang="en-US" altLang="ko-KR" dirty="0"/>
                  <a:t>Estimate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altLang="ko-KR" dirty="0"/>
                  <a:t> first,</a:t>
                </a:r>
              </a:p>
              <a:p>
                <a:pPr lvl="3"/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/>
                          </a:rPr>
                          <m:t>𝑀</m:t>
                        </m:r>
                      </m:e>
                      <m:sub>
                        <m:r>
                          <a:rPr lang="en-US" altLang="ko-KR" i="1">
                            <a:latin typeface="Cambria Math"/>
                          </a:rPr>
                          <m:t>𝑚𝑎𝑥</m:t>
                        </m:r>
                      </m:sub>
                      <m:sup>
                        <m:r>
                          <a:rPr lang="en-US" altLang="ko-KR" i="1">
                            <a:latin typeface="Cambria Math"/>
                          </a:rPr>
                          <m:t>𝑜𝑏𝑠</m:t>
                        </m:r>
                      </m:sup>
                    </m:sSubSup>
                    <m:r>
                      <a:rPr lang="en-US" altLang="ko-KR" i="1">
                        <a:latin typeface="Cambria Math"/>
                      </a:rPr>
                      <m:t> </m:t>
                    </m:r>
                  </m:oMath>
                </a14:m>
                <a:r>
                  <a:rPr lang="en-US" altLang="ko-KR" dirty="0"/>
                  <a:t>can effectively replace the unknown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/>
                          </a:rPr>
                          <m:t>𝑀</m:t>
                        </m:r>
                      </m:e>
                      <m:sub>
                        <m:r>
                          <a:rPr lang="en-US" altLang="ko-KR" i="1">
                            <a:latin typeface="Cambria Math"/>
                          </a:rPr>
                          <m:t>𝑚𝑎𝑥</m:t>
                        </m:r>
                      </m:sub>
                      <m:sup>
                        <m:r>
                          <a:rPr lang="en-US" altLang="ko-KR" i="1">
                            <a:latin typeface="Cambria Math"/>
                          </a:rPr>
                          <m:t>𝑡𝑟𝑢𝑒</m:t>
                        </m:r>
                      </m:sup>
                    </m:sSubSup>
                  </m:oMath>
                </a14:m>
                <a:endParaRPr lang="en-US" altLang="ko-KR" dirty="0"/>
              </a:p>
              <a:p>
                <a:pPr lvl="3"/>
                <a:endParaRPr lang="en-US" altLang="ko-KR" sz="400" dirty="0"/>
              </a:p>
              <a:p>
                <a:pPr lvl="2"/>
                <a:r>
                  <a:rPr lang="en-US" altLang="ko-KR" dirty="0"/>
                  <a:t>Then estimate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endParaRPr lang="en-US" altLang="ko-KR" dirty="0">
                  <a:solidFill>
                    <a:srgbClr val="C00000"/>
                  </a:solidFill>
                </a:endParaRPr>
              </a:p>
              <a:p>
                <a:pPr lvl="2"/>
                <a:r>
                  <a:rPr lang="en-US" altLang="ko-KR" dirty="0"/>
                  <a:t>Ex: </a:t>
                </a:r>
                <a:r>
                  <a:rPr lang="en-US" altLang="ko-KR" dirty="0" err="1"/>
                  <a:t>Weichert</a:t>
                </a:r>
                <a:r>
                  <a:rPr lang="en-US" altLang="ko-KR" dirty="0"/>
                  <a:t> (1980) used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/>
                          </a:rPr>
                          <m:t>𝑚</m:t>
                        </m:r>
                      </m:e>
                      <m:sub>
                        <m:r>
                          <a:rPr lang="en-US" altLang="ko-KR" i="1">
                            <a:latin typeface="Cambria Math"/>
                          </a:rPr>
                          <m:t>𝑚𝑎𝑥</m:t>
                        </m:r>
                      </m:sub>
                      <m:sup>
                        <m:r>
                          <a:rPr lang="en-US" altLang="ko-KR" i="1">
                            <a:latin typeface="Cambria Math"/>
                          </a:rPr>
                          <m:t>𝑜𝑏𝑠</m:t>
                        </m:r>
                      </m:sup>
                    </m:sSubSup>
                  </m:oMath>
                </a14:m>
                <a:r>
                  <a:rPr lang="en-US" altLang="ko-KR" dirty="0"/>
                  <a:t> in place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</a:rPr>
                          <m:t>𝑚</m:t>
                        </m:r>
                      </m:e>
                      <m:sub>
                        <m:r>
                          <a:rPr lang="en-US" altLang="ko-KR" i="1">
                            <a:latin typeface="Cambria Math"/>
                          </a:rPr>
                          <m:t>𝑚𝑎𝑥</m:t>
                        </m:r>
                      </m:sub>
                    </m:sSub>
                  </m:oMath>
                </a14:m>
                <a:endParaRPr lang="en-US" altLang="ko-KR" dirty="0"/>
              </a:p>
              <a:p>
                <a:pPr lvl="2">
                  <a:spcAft>
                    <a:spcPts val="300"/>
                  </a:spcAft>
                </a:pPr>
                <a:endParaRPr lang="en-US" altLang="ko-KR" sz="400" dirty="0"/>
              </a:p>
              <a:p>
                <a:pPr lvl="1">
                  <a:spcAft>
                    <a:spcPts val="300"/>
                  </a:spcAft>
                </a:pPr>
                <a:r>
                  <a:rPr lang="en-US" altLang="ko-KR" dirty="0"/>
                  <a:t>Better Estimate by Iterative scheme</a:t>
                </a:r>
              </a:p>
              <a:p>
                <a:pPr lvl="2">
                  <a:spcAft>
                    <a:spcPts val="300"/>
                  </a:spcAft>
                </a:pPr>
                <a:r>
                  <a:rPr lang="en-US" altLang="ko-KR" dirty="0"/>
                  <a:t>Starting with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altLang="ko-KR" dirty="0"/>
                  <a:t> estimation first with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/>
                          </a:rPr>
                          <m:t>𝑚</m:t>
                        </m:r>
                      </m:e>
                      <m:sub>
                        <m:r>
                          <a:rPr lang="en-US" altLang="ko-KR" i="1">
                            <a:latin typeface="Cambria Math"/>
                          </a:rPr>
                          <m:t>𝑚𝑎𝑥</m:t>
                        </m:r>
                      </m:sub>
                      <m:sup>
                        <m:r>
                          <a:rPr lang="en-US" altLang="ko-KR" i="1">
                            <a:latin typeface="Cambria Math"/>
                          </a:rPr>
                          <m:t>𝑜𝑏𝑠</m:t>
                        </m:r>
                      </m:sup>
                    </m:sSubSup>
                  </m:oMath>
                </a14:m>
                <a:r>
                  <a:rPr lang="en-US" altLang="ko-KR" dirty="0"/>
                  <a:t>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</a:rPr>
                          <m:t>𝑚</m:t>
                        </m:r>
                      </m:e>
                      <m:sub>
                        <m:r>
                          <a:rPr lang="en-US" altLang="ko-KR" i="1">
                            <a:latin typeface="Cambria Math"/>
                          </a:rPr>
                          <m:t>𝑚𝑎𝑥</m:t>
                        </m:r>
                      </m:sub>
                    </m:sSub>
                  </m:oMath>
                </a14:m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9512" y="548680"/>
                <a:ext cx="8856984" cy="2681696"/>
              </a:xfrm>
              <a:blipFill>
                <a:blip r:embed="rId2"/>
                <a:stretch>
                  <a:fillRect t="-1136" b="-272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139B1-0EA8-425B-B7E9-4C402B57CF89}" type="slidenum">
              <a:rPr lang="en-US" altLang="ko-KR" smtClean="0"/>
              <a:pPr/>
              <a:t>59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2607650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BEFC22B7-BF8F-41D1-920E-ABDE9D6862D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925488"/>
                <a:ext cx="8229600" cy="5527847"/>
              </a:xfrm>
            </p:spPr>
            <p:txBody>
              <a:bodyPr/>
              <a:lstStyle/>
              <a:p>
                <a:r>
                  <a:rPr lang="en-US" altLang="ko-KR" dirty="0"/>
                  <a:t>Background</a:t>
                </a:r>
              </a:p>
              <a:p>
                <a:pPr lvl="1">
                  <a:spcBef>
                    <a:spcPts val="600"/>
                  </a:spcBef>
                  <a:spcAft>
                    <a:spcPts val="0"/>
                  </a:spcAft>
                </a:pPr>
                <a:r>
                  <a:rPr lang="en-US" altLang="ko-KR" dirty="0"/>
                  <a:t>The very 1</a:t>
                </a:r>
                <a:r>
                  <a:rPr lang="en-US" altLang="ko-KR" baseline="30000" dirty="0"/>
                  <a:t>st</a:t>
                </a:r>
                <a:r>
                  <a:rPr lang="en-US" altLang="ko-KR" dirty="0"/>
                  <a:t> step of any analysis using earthquake catalog is to assess the completeness of the catalog at hand</a:t>
                </a:r>
              </a:p>
              <a:p>
                <a:pPr lvl="1">
                  <a:spcBef>
                    <a:spcPts val="600"/>
                  </a:spcBef>
                  <a:spcAft>
                    <a:spcPts val="0"/>
                  </a:spcAft>
                </a:pPr>
                <a:endParaRPr lang="en-US" altLang="ko-KR" dirty="0"/>
              </a:p>
              <a:p>
                <a:pPr lvl="1">
                  <a:spcBef>
                    <a:spcPts val="600"/>
                  </a:spcBef>
                  <a:spcAft>
                    <a:spcPts val="0"/>
                  </a:spcAft>
                </a:pPr>
                <a:endParaRPr lang="en-US" altLang="ko-KR" dirty="0"/>
              </a:p>
              <a:p>
                <a:pPr lvl="1">
                  <a:spcBef>
                    <a:spcPts val="600"/>
                  </a:spcBef>
                  <a:spcAft>
                    <a:spcPts val="0"/>
                  </a:spcAft>
                </a:pPr>
                <a:endParaRPr lang="en-US" altLang="ko-KR" dirty="0"/>
              </a:p>
              <a:p>
                <a:pPr lvl="1">
                  <a:spcBef>
                    <a:spcPts val="600"/>
                  </a:spcBef>
                  <a:spcAft>
                    <a:spcPts val="0"/>
                  </a:spcAft>
                </a:pPr>
                <a:endParaRPr lang="en-US" altLang="ko-KR" dirty="0"/>
              </a:p>
              <a:p>
                <a:pPr lvl="1">
                  <a:spcBef>
                    <a:spcPts val="600"/>
                  </a:spcBef>
                  <a:spcAft>
                    <a:spcPts val="0"/>
                  </a:spcAft>
                </a:pPr>
                <a:endParaRPr lang="en-US" altLang="ko-KR" dirty="0"/>
              </a:p>
              <a:p>
                <a:pPr lvl="1">
                  <a:spcBef>
                    <a:spcPts val="600"/>
                  </a:spcBef>
                  <a:spcAft>
                    <a:spcPts val="0"/>
                  </a:spcAft>
                </a:pPr>
                <a:endParaRPr lang="en-US" altLang="ko-KR" dirty="0"/>
              </a:p>
              <a:p>
                <a:pPr lvl="1">
                  <a:spcBef>
                    <a:spcPts val="600"/>
                  </a:spcBef>
                  <a:spcAft>
                    <a:spcPts val="0"/>
                  </a:spcAft>
                </a:pPr>
                <a:endParaRPr lang="en-US" altLang="ko-KR" dirty="0"/>
              </a:p>
              <a:p>
                <a:pPr lvl="2">
                  <a:spcBef>
                    <a:spcPts val="600"/>
                  </a:spcBef>
                  <a:spcAft>
                    <a:spcPts val="0"/>
                  </a:spcAft>
                </a:pPr>
                <a:endParaRPr lang="en-US" altLang="ko-KR" sz="600" dirty="0"/>
              </a:p>
              <a:p>
                <a:pPr lvl="2">
                  <a:spcBef>
                    <a:spcPts val="600"/>
                  </a:spcBef>
                  <a:spcAft>
                    <a:spcPts val="0"/>
                  </a:spcAft>
                </a:pPr>
                <a:endParaRPr lang="en-US" altLang="ko-KR" dirty="0">
                  <a:solidFill>
                    <a:srgbClr val="990033"/>
                  </a:solidFill>
                </a:endParaRPr>
              </a:p>
              <a:p>
                <a:pPr lvl="2">
                  <a:spcBef>
                    <a:spcPts val="600"/>
                  </a:spcBef>
                  <a:spcAft>
                    <a:spcPts val="0"/>
                  </a:spcAft>
                </a:pPr>
                <a:endParaRPr lang="en-US" altLang="ko-KR" dirty="0">
                  <a:solidFill>
                    <a:srgbClr val="990033"/>
                  </a:solidFill>
                </a:endParaRPr>
              </a:p>
              <a:p>
                <a:pPr lvl="2">
                  <a:spcBef>
                    <a:spcPts val="600"/>
                  </a:spcBef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altLang="ko-KR" dirty="0"/>
                  <a:t>=0.78, 1.11, 1.17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altLang="ko-KR" dirty="0">
                    <a:solidFill>
                      <a:schemeClr val="tx2">
                        <a:lumMod val="50000"/>
                      </a:schemeClr>
                    </a:solidFill>
                  </a:rPr>
                  <a:t>=1.9, 3.0, 3.3 [</a:t>
                </a:r>
                <a:r>
                  <a:rPr lang="ko-KR" altLang="en-US" dirty="0">
                    <a:solidFill>
                      <a:schemeClr val="tx2">
                        <a:lumMod val="50000"/>
                      </a:schemeClr>
                    </a:solidFill>
                  </a:rPr>
                  <a:t>노명현 외</a:t>
                </a:r>
                <a:r>
                  <a:rPr lang="en-US" altLang="ko-KR" dirty="0">
                    <a:solidFill>
                      <a:schemeClr val="tx2">
                        <a:lumMod val="50000"/>
                      </a:schemeClr>
                    </a:solidFill>
                  </a:rPr>
                  <a:t>(2000)]</a:t>
                </a:r>
                <a:endParaRPr lang="ko-KR" altLang="en-US" dirty="0">
                  <a:solidFill>
                    <a:schemeClr val="tx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BEFC22B7-BF8F-41D1-920E-ABDE9D6862D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925488"/>
                <a:ext cx="8229600" cy="5527847"/>
              </a:xfrm>
              <a:blipFill>
                <a:blip r:embed="rId3"/>
                <a:stretch>
                  <a:fillRect l="-1333" t="-165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제목 1">
            <a:extLst>
              <a:ext uri="{FF2B5EF4-FFF2-40B4-BE49-F238E27FC236}">
                <a16:creationId xmlns:a16="http://schemas.microsoft.com/office/drawing/2014/main" id="{3BBB5035-DC11-4345-8960-737E99527BFA}"/>
              </a:ext>
            </a:extLst>
          </p:cNvPr>
          <p:cNvSpPr txBox="1">
            <a:spLocks/>
          </p:cNvSpPr>
          <p:nvPr/>
        </p:nvSpPr>
        <p:spPr>
          <a:xfrm>
            <a:off x="467544" y="209526"/>
            <a:ext cx="8229600" cy="563562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2pPr>
            <a:lvl3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3pPr>
            <a:lvl4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4pPr>
            <a:lvl5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5pPr>
            <a:lvl6pPr marL="457200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6pPr>
            <a:lvl7pPr marL="914400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7pPr>
            <a:lvl8pPr marL="1371600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8pPr>
            <a:lvl9pPr marL="1828800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9pPr>
          </a:lstStyle>
          <a:p>
            <a:r>
              <a:rPr lang="en-US" altLang="ko-KR" kern="0" dirty="0"/>
              <a:t>Completeness Assessment of Catalog</a:t>
            </a:r>
            <a:endParaRPr lang="ko-KR" altLang="en-US" kern="0" dirty="0"/>
          </a:p>
        </p:txBody>
      </p:sp>
      <p:graphicFrame>
        <p:nvGraphicFramePr>
          <p:cNvPr id="5" name="개체 4">
            <a:extLst>
              <a:ext uri="{FF2B5EF4-FFF2-40B4-BE49-F238E27FC236}">
                <a16:creationId xmlns:a16="http://schemas.microsoft.com/office/drawing/2014/main" id="{A58B5D76-DAFA-448F-A2A3-D7387D4E6F96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971600" y="2276872"/>
          <a:ext cx="7251848" cy="31683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4" name="Plot" r:id="rId4" imgW="9964080" imgH="5214960" progId="Grapher.Document">
                  <p:embed/>
                </p:oleObj>
              </mc:Choice>
              <mc:Fallback>
                <p:oleObj name="Plot" r:id="rId4" imgW="9964080" imgH="5214960" progId="Grapher.Document">
                  <p:embed/>
                  <p:pic>
                    <p:nvPicPr>
                      <p:cNvPr id="5" name="개체 4">
                        <a:extLst>
                          <a:ext uri="{FF2B5EF4-FFF2-40B4-BE49-F238E27FC236}">
                            <a16:creationId xmlns:a16="http://schemas.microsoft.com/office/drawing/2014/main" id="{A58B5D76-DAFA-448F-A2A3-D7387D4E6F96}"/>
                          </a:ext>
                        </a:extLst>
                      </p:cNvPr>
                      <p:cNvPicPr preferRelativeResize="0"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71600" y="2276872"/>
                        <a:ext cx="7251848" cy="316835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6571811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CF0911-CC8F-49F0-97D7-853CA55E2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76872"/>
            <a:ext cx="8229600" cy="2016224"/>
          </a:xfrm>
          <a:gradFill>
            <a:gsLst>
              <a:gs pos="0">
                <a:srgbClr val="5B81EB"/>
              </a:gs>
              <a:gs pos="100000">
                <a:schemeClr val="accent1">
                  <a:lumMod val="45000"/>
                  <a:lumOff val="55000"/>
                </a:schemeClr>
              </a:gs>
              <a:gs pos="54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anchor="ctr"/>
          <a:lstStyle/>
          <a:p>
            <a:r>
              <a:rPr lang="en-US" altLang="ko-KR" sz="3600" dirty="0">
                <a:solidFill>
                  <a:schemeClr val="accent6">
                    <a:lumMod val="50000"/>
                  </a:schemeClr>
                </a:solidFill>
              </a:rPr>
              <a:t>Chapter 7</a:t>
            </a:r>
            <a:br>
              <a:rPr lang="en-US" altLang="ko-KR" sz="3600" dirty="0">
                <a:solidFill>
                  <a:schemeClr val="accent6">
                    <a:lumMod val="50000"/>
                  </a:schemeClr>
                </a:solidFill>
              </a:rPr>
            </a:br>
            <a:r>
              <a:rPr lang="en-US" altLang="ko-KR" sz="3600" dirty="0">
                <a:solidFill>
                  <a:schemeClr val="accent6">
                    <a:lumMod val="50000"/>
                  </a:schemeClr>
                </a:solidFill>
              </a:rPr>
              <a:t>Use of Geologic and Geodetic Information</a:t>
            </a:r>
            <a:endParaRPr lang="ko-KR" altLang="en-US" sz="36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849050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1DDFA4-0178-41C3-8337-0E2E5A6616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Estimation of Annual Rates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548CA918-BB69-4EC4-90B8-671AF391355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764703"/>
                <a:ext cx="8229600" cy="5626545"/>
              </a:xfrm>
            </p:spPr>
            <p:txBody>
              <a:bodyPr/>
              <a:lstStyle/>
              <a:p>
                <a:r>
                  <a:rPr lang="en-US" altLang="ko-KR" dirty="0"/>
                  <a:t>Bridge between Geologic and Seismic Information</a:t>
                </a:r>
              </a:p>
              <a:p>
                <a:pPr lvl="1"/>
                <a:endParaRPr lang="en-US" altLang="ko-KR" sz="400" dirty="0"/>
              </a:p>
              <a:p>
                <a:pPr lvl="1"/>
                <a:r>
                  <a:rPr lang="en-US" altLang="ko-KR" dirty="0"/>
                  <a:t>Seismic moment: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𝜇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acc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altLang="ko-KR" dirty="0"/>
                  <a:t> (Aki, 1966)</a:t>
                </a:r>
              </a:p>
              <a:p>
                <a:pPr lvl="2">
                  <a:spcBef>
                    <a:spcPts val="432"/>
                  </a:spcBef>
                </a:pPr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altLang="ko-KR" dirty="0"/>
                  <a:t>: rigidity, ~3x10</a:t>
                </a:r>
                <a:r>
                  <a:rPr lang="en-US" altLang="ko-KR" baseline="30000" dirty="0"/>
                  <a:t>11</a:t>
                </a:r>
                <a:r>
                  <a:rPr lang="en-US" altLang="ko-KR" dirty="0"/>
                  <a:t> dyne/cm</a:t>
                </a:r>
                <a:r>
                  <a:rPr lang="en-US" altLang="ko-KR" baseline="30000" dirty="0"/>
                  <a:t>2</a:t>
                </a:r>
                <a:endParaRPr lang="en-US" altLang="ko-KR" dirty="0"/>
              </a:p>
              <a:p>
                <a:pPr lvl="2">
                  <a:spcBef>
                    <a:spcPts val="432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altLang="ko-KR" dirty="0"/>
                  <a:t>: </a:t>
                </a:r>
                <a:r>
                  <a:rPr lang="en-US" altLang="ko-KR" dirty="0">
                    <a:solidFill>
                      <a:srgbClr val="C00000"/>
                    </a:solidFill>
                  </a:rPr>
                  <a:t>rupture area</a:t>
                </a:r>
                <a:r>
                  <a:rPr lang="en-US" altLang="ko-KR" dirty="0"/>
                  <a:t> on a fault plane undergoing slip during an earthquake</a:t>
                </a:r>
              </a:p>
              <a:p>
                <a:pPr lvl="2">
                  <a:spcBef>
                    <a:spcPts val="432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acc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altLang="ko-KR" dirty="0"/>
                  <a:t>: average displacement over the </a:t>
                </a:r>
                <a:r>
                  <a:rPr lang="en-US" altLang="ko-KR" dirty="0">
                    <a:solidFill>
                      <a:srgbClr val="C00000"/>
                    </a:solidFill>
                  </a:rPr>
                  <a:t>rupture area</a:t>
                </a:r>
                <a:r>
                  <a:rPr lang="en-US" altLang="ko-KR" dirty="0"/>
                  <a:t>, i.e.,</a:t>
                </a:r>
              </a:p>
              <a:p>
                <a:pPr lvl="3">
                  <a:spcBef>
                    <a:spcPts val="432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acc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den>
                    </m:f>
                    <m:nary>
                      <m:nary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sub>
                      <m:sup/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e>
                    </m:nary>
                    <m:r>
                      <a:rPr lang="en-US" altLang="ko-KR" i="1">
                        <a:latin typeface="Cambria Math" panose="02040503050406030204" pitchFamily="18" charset="0"/>
                      </a:rPr>
                      <m:t>𝑑𝐴</m:t>
                    </m:r>
                  </m:oMath>
                </a14:m>
                <a:r>
                  <a:rPr lang="en-US" altLang="ko-KR" dirty="0"/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altLang="ko-KR" dirty="0"/>
                  <a:t> is a displacement at a rupture point.</a:t>
                </a:r>
              </a:p>
              <a:p>
                <a:pPr lvl="2">
                  <a:spcBef>
                    <a:spcPts val="432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altLang="ko-KR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acc>
                      </m:e>
                      <m:sub>
                        <m:r>
                          <a:rPr lang="en-US" altLang="ko-KR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altLang="ko-KR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altLang="ko-KR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ko-KR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/</m:t>
                    </m:r>
                    <m:r>
                      <a:rPr lang="ko-KR" alt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𝜇</m:t>
                    </m:r>
                    <m:sSub>
                      <m:sSubPr>
                        <m:ctrlPr>
                          <a:rPr lang="en-US" altLang="ko-KR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ko-KR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endParaRPr lang="en-US" altLang="ko-KR" dirty="0"/>
              </a:p>
              <a:p>
                <a:pPr lvl="1"/>
                <a:endParaRPr lang="en-US" altLang="ko-KR" sz="800" dirty="0"/>
              </a:p>
              <a:p>
                <a:pPr lvl="1"/>
                <a:r>
                  <a:rPr lang="en-US" altLang="ko-KR" dirty="0"/>
                  <a:t>If little seismic information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𝜇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acc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altLang="ko-KR" dirty="0"/>
                  <a:t> can be used to estimate the amount of seismic moment release</a:t>
                </a:r>
              </a:p>
              <a:p>
                <a:pPr lvl="1"/>
                <a:r>
                  <a:rPr lang="en-US" altLang="ko-KR" dirty="0"/>
                  <a:t>If geologic and seismic information available</a:t>
                </a:r>
              </a:p>
              <a:p>
                <a:pPr lvl="2"/>
                <a:r>
                  <a:rPr lang="en-US" altLang="ko-KR" dirty="0"/>
                  <a:t>Estimates are confirmed through comparison</a:t>
                </a:r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548CA918-BB69-4EC4-90B8-671AF391355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764703"/>
                <a:ext cx="8229600" cy="5626545"/>
              </a:xfrm>
              <a:blipFill>
                <a:blip r:embed="rId2"/>
                <a:stretch>
                  <a:fillRect l="-1333" t="-15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8123298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E0B2CEB0-6697-4A4E-9E13-404B09EE5C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ko-KR" dirty="0"/>
                  <a:t>Extension to Whole Fault Surface</a:t>
                </a:r>
              </a:p>
              <a:p>
                <a:pPr lvl="1"/>
                <a:endParaRPr lang="en-US" altLang="ko-KR" sz="400" dirty="0"/>
              </a:p>
              <a:p>
                <a:pPr lvl="1"/>
                <a:r>
                  <a:rPr lang="en-US" altLang="ko-KR" dirty="0"/>
                  <a:t>Seismic moment rate (</a:t>
                </a:r>
                <a:r>
                  <a:rPr lang="en-US" altLang="ko-KR" dirty="0" err="1"/>
                  <a:t>Brune</a:t>
                </a:r>
                <a:r>
                  <a:rPr lang="en-US" altLang="ko-KR" dirty="0"/>
                  <a:t>, 1968)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acc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den>
                    </m:f>
                    <m:nary>
                      <m:nary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sub>
                      <m:sup/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e>
                    </m:nary>
                    <m:r>
                      <a:rPr lang="en-US" altLang="ko-KR" i="1">
                        <a:latin typeface="Cambria Math" panose="02040503050406030204" pitchFamily="18" charset="0"/>
                      </a:rPr>
                      <m:t>𝑑𝐴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den>
                    </m:f>
                    <m:nary>
                      <m:nary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sub>
                      <m:sup/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e>
                    </m:nary>
                    <m:r>
                      <a:rPr lang="en-US" altLang="ko-KR" i="1">
                        <a:latin typeface="Cambria Math" panose="02040503050406030204" pitchFamily="18" charset="0"/>
                      </a:rPr>
                      <m:t>𝑑𝐴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̃"/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den>
                    </m:f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den>
                    </m:f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𝜇</m:t>
                        </m:r>
                      </m:den>
                    </m:f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𝜇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den>
                    </m:f>
                  </m:oMath>
                </a14:m>
                <a:endParaRPr lang="en-US" altLang="ko-KR" dirty="0">
                  <a:solidFill>
                    <a:srgbClr val="C00000"/>
                  </a:solidFill>
                </a:endParaRPr>
              </a:p>
              <a:p>
                <a:pPr lvl="2"/>
                <a:r>
                  <a:rPr lang="en-US" altLang="ko-KR" dirty="0"/>
                  <a:t>Total average slip: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̃"/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e>
                    </m:nary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𝜇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den>
                    </m:f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nary>
                  </m:oMath>
                </a14:m>
                <a:endParaRPr lang="en-US" altLang="ko-KR" dirty="0"/>
              </a:p>
              <a:p>
                <a:pPr lvl="2"/>
                <a:r>
                  <a:rPr lang="en-US" altLang="ko-KR" dirty="0"/>
                  <a:t>Total moment rate: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̇"/>
                            <m:ctrlPr>
                              <a:rPr lang="en-US" altLang="ko-KR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</m:acc>
                      </m:e>
                      <m:sub>
                        <m:r>
                          <a:rPr lang="en-US" altLang="ko-KR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altLang="ko-KR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en-US" altLang="ko-KR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ko-KR" alt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𝜇</m:t>
                    </m:r>
                    <m:sSub>
                      <m:sSubPr>
                        <m:ctrlPr>
                          <a:rPr lang="en-US" altLang="ko-KR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ko-KR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altLang="ko-KR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endParaRPr lang="en-US" altLang="ko-KR" dirty="0"/>
              </a:p>
              <a:p>
                <a:pPr lvl="3"/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̇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</m:acc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𝑇</m:t>
                        </m:r>
                      </m:den>
                    </m:f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altLang="ko-KR" dirty="0"/>
                  <a:t> : total moment rate during a period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en-US" altLang="ko-KR" dirty="0"/>
              </a:p>
              <a:p>
                <a:pPr lvl="3"/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𝑇</m:t>
                        </m:r>
                      </m:den>
                    </m:f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̃"/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altLang="ko-KR" dirty="0"/>
                  <a:t> : average slip rate over the </a:t>
                </a:r>
                <a:r>
                  <a:rPr lang="en-US" altLang="ko-KR" dirty="0">
                    <a:solidFill>
                      <a:srgbClr val="C00000"/>
                    </a:solidFill>
                  </a:rPr>
                  <a:t>whole fault plane</a:t>
                </a:r>
              </a:p>
              <a:p>
                <a:pPr lvl="1"/>
                <a:endParaRPr lang="en-US" altLang="ko-KR" sz="600" dirty="0"/>
              </a:p>
              <a:p>
                <a:r>
                  <a:rPr lang="en-US" altLang="ko-KR" dirty="0"/>
                  <a:t>Moment Magnitude</a:t>
                </a:r>
              </a:p>
              <a:p>
                <a:pPr lvl="1"/>
                <a:endParaRPr lang="en-US" altLang="ko-KR" sz="40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func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𝑐𝑚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endParaRPr lang="en-US" altLang="ko-KR" dirty="0"/>
              </a:p>
              <a:p>
                <a:pPr lvl="2"/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altLang="ko-KR" dirty="0"/>
                  <a:t>=1.5 &amp;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altLang="ko-KR" dirty="0"/>
                  <a:t>=16.05 (Hanks and </a:t>
                </a:r>
                <a:r>
                  <a:rPr lang="en-US" altLang="ko-KR" dirty="0" err="1"/>
                  <a:t>Kanamori</a:t>
                </a:r>
                <a:r>
                  <a:rPr lang="en-US" altLang="ko-KR" dirty="0"/>
                  <a:t>, 1979)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𝑐𝑚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𝛾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𝛿</m:t>
                        </m:r>
                      </m:sup>
                    </m:sSup>
                  </m:oMath>
                </a14:m>
                <a:endParaRPr lang="en-US" altLang="ko-KR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E0B2CEB0-6697-4A4E-9E13-404B09EE5C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33" t="-15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27743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5A7741C6-5AAD-4C1D-B84B-2DF6B1B5E31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ko-KR" dirty="0"/>
                  <a:t>Slip Rate Constraint</a:t>
                </a:r>
              </a:p>
              <a:p>
                <a:pPr lvl="2"/>
                <a:endParaRPr lang="en-US" altLang="ko-KR" sz="600" dirty="0"/>
              </a:p>
              <a:p>
                <a:pPr lvl="1"/>
                <a:r>
                  <a:rPr lang="en-US" altLang="ko-KR" dirty="0"/>
                  <a:t>Exponential Distribution</a:t>
                </a:r>
              </a:p>
              <a:p>
                <a:endParaRPr lang="en-US" altLang="ko-KR" sz="400" dirty="0"/>
              </a:p>
              <a:p>
                <a:pPr lvl="2"/>
                <a:r>
                  <a:rPr lang="en-US" altLang="ko-KR" dirty="0"/>
                  <a:t>Gutenberg-Richter relation (Richter, 1958)</a:t>
                </a:r>
              </a:p>
              <a:p>
                <a:pPr lvl="3"/>
                <a14:m>
                  <m:oMath xmlns:m="http://schemas.openxmlformats.org/officeDocument/2006/math">
                    <m:func>
                      <m:func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𝑏𝑚</m:t>
                    </m:r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or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𝛽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endParaRPr lang="en-US" altLang="ko-KR" dirty="0"/>
              </a:p>
              <a:p>
                <a:pPr lvl="4"/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sup>
                    </m:sSup>
                  </m:oMath>
                </a14:m>
                <a:r>
                  <a:rPr lang="en-US" altLang="ko-KR" dirty="0"/>
                  <a:t> : the number of earthquakes greater than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endParaRPr lang="en-US" altLang="ko-KR" dirty="0"/>
              </a:p>
              <a:p>
                <a:pPr lvl="3"/>
                <a:endParaRPr lang="en-US" altLang="ko-KR" sz="200" dirty="0"/>
              </a:p>
              <a:p>
                <a:pPr lvl="2"/>
                <a:r>
                  <a:rPr lang="en-US" altLang="ko-KR" dirty="0"/>
                  <a:t>Earthquake occurrence density for total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altLang="ko-KR" dirty="0"/>
                  <a:t> events in [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altLang="ko-KR" dirty="0"/>
                  <a:t>,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US" altLang="ko-KR" dirty="0"/>
                  <a:t>)</a:t>
                </a:r>
              </a:p>
              <a:p>
                <a:pPr lvl="3"/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𝑛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𝑑𝑁</m:t>
                        </m:r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</m:d>
                      </m:num>
                      <m:den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𝑑𝑚</m:t>
                        </m:r>
                      </m:den>
                    </m:f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r>
                      <a:rPr lang="ko-KR" altLang="en-US" i="1">
                        <a:latin typeface="Cambria Math" panose="02040503050406030204" pitchFamily="18" charset="0"/>
                      </a:rPr>
                      <m:t>𝛽</m:t>
                    </m:r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𝛽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endParaRPr lang="en-US" altLang="ko-KR" dirty="0">
                  <a:solidFill>
                    <a:srgbClr val="C00000"/>
                  </a:solidFill>
                </a:endParaRPr>
              </a:p>
              <a:p>
                <a:pPr lvl="3"/>
                <a:endParaRPr lang="en-US" altLang="ko-KR" sz="200" dirty="0">
                  <a:solidFill>
                    <a:srgbClr val="C00000"/>
                  </a:solidFill>
                </a:endParaRPr>
              </a:p>
              <a:p>
                <a:pPr lvl="2"/>
                <a:r>
                  <a:rPr lang="en-US" altLang="ko-KR" dirty="0"/>
                  <a:t>Earthquake occurrence density for total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altLang="ko-KR" dirty="0"/>
                  <a:t> events in [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altLang="ko-KR" dirty="0"/>
                  <a:t>,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𝑢</m:t>
                        </m:r>
                      </m:sup>
                    </m:sSup>
                  </m:oMath>
                </a14:m>
                <a:r>
                  <a:rPr lang="en-US" altLang="ko-KR" dirty="0"/>
                  <a:t>]</a:t>
                </a:r>
              </a:p>
              <a:p>
                <a:pPr lvl="3"/>
                <a:r>
                  <a:rPr lang="en-US" altLang="ko-KR" dirty="0"/>
                  <a:t>Normalization: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nary>
                      <m:nary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p>
                      </m:sub>
                      <m:sup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p>
                        </m:sSup>
                      </m:sup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𝑛</m:t>
                        </m:r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</m:d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𝑑𝑚</m:t>
                        </m:r>
                      </m:e>
                    </m:nary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r>
                      <a:rPr lang="en-US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nary>
                      <m:nary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p>
                      </m:sub>
                      <m:sup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p>
                        </m:sSup>
                      </m:sup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𝛽</m:t>
                        </m:r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𝛽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p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p>
                            </m:s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𝑑𝑚</m:t>
                        </m:r>
                      </m:e>
                    </m:nary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altLang="ko-KR" dirty="0"/>
              </a:p>
              <a:p>
                <a:pPr marL="1433513" lvl="3" indent="0">
                  <a:buNone/>
                </a:pP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∴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p>
                              <m:sSup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ko-KR" altLang="en-US" i="1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p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sup>
                                </m:sSup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p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</m:sSup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altLang="ko-KR" dirty="0"/>
                  <a:t> </a:t>
                </a:r>
              </a:p>
              <a:p>
                <a:pPr lvl="3"/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𝑛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f>
                                <m:fPr>
                                  <m:ctrlPr>
                                    <a:rPr lang="en-US" altLang="ko-KR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altLang="ko-KR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ko-KR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  <m:sup>
                                      <m:r>
                                        <a:rPr lang="en-US" altLang="ko-KR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p>
                                  </m:sSup>
                                  <m:r>
                                    <a:rPr lang="ko-KR" alt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  <m:sSup>
                                    <m:sSupPr>
                                      <m:ctrlPr>
                                        <a:rPr lang="en-US" altLang="ko-KR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ko-KR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altLang="ko-KR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ko-KR" altLang="en-US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  <m:r>
                                        <a:rPr lang="en-US" altLang="ko-KR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altLang="ko-KR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  <m:r>
                                        <a:rPr lang="en-US" altLang="ko-KR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p>
                                        <m:sSupPr>
                                          <m:ctrlPr>
                                            <a:rPr lang="en-US" altLang="ko-KR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ko-KR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  <m:sup>
                                          <m:r>
                                            <a:rPr lang="en-US" altLang="ko-KR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p>
                                      </m:sSup>
                                      <m:r>
                                        <a:rPr lang="en-US" altLang="ko-KR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altLang="ko-KR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sSup>
                                    <m:sSupPr>
                                      <m:ctrlPr>
                                        <a:rPr lang="en-US" altLang="ko-KR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ko-KR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altLang="ko-KR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ko-KR" altLang="en-US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  <m:r>
                                        <a:rPr lang="en-US" altLang="ko-KR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p>
                                        <m:sSupPr>
                                          <m:ctrlPr>
                                            <a:rPr lang="en-US" altLang="ko-KR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ko-KR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  <m:sup>
                                          <m:r>
                                            <a:rPr lang="en-US" altLang="ko-KR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sup>
                                      </m:sSup>
                                      <m:r>
                                        <a:rPr lang="en-US" altLang="ko-KR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p>
                                        <m:sSupPr>
                                          <m:ctrlPr>
                                            <a:rPr lang="en-US" altLang="ko-KR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ko-KR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  <m:sup>
                                          <m:r>
                                            <a:rPr lang="en-US" altLang="ko-KR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p>
                                      </m:sSup>
                                      <m:r>
                                        <a:rPr lang="en-US" altLang="ko-KR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  <m:e>
                              <m:r>
                                <a:rPr lang="en-US" altLang="ko-KR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altLang="ko-KR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sSup>
                                <m:sSupPr>
                                  <m:ctrlPr>
                                    <a:rPr lang="en-US" altLang="ko-KR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p>
                                  <m:r>
                                    <a:rPr lang="en-US" altLang="ko-KR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f>
                                <m:f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  <m:sup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p>
                                  </m:sSup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  <m:sSup>
                                    <m:sSup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ko-KR" altLang="en-US" i="1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p>
                                        <m:sSupPr>
                                          <m:ctrlP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  <m:sup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p>
                                      </m:sSup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sSup>
                                    <m:sSup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ko-KR" altLang="en-US" i="1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p>
                                        <m:sSupPr>
                                          <m:ctrlP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  <m:sup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sup>
                                      </m:sSup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p>
                                        <m:sSupPr>
                                          <m:ctrlP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  <m:sup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p>
                                      </m:sSup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den>
                              </m:f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p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p>
                              </m:sSup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  <m:sSup>
                                <m:sSup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p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0,</m:t>
                              </m:r>
                            </m:e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  <m:sSup>
                                <m:sSup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p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sup>
                              </m:sSup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ko-KR" dirty="0"/>
                  <a:t>			(7-1)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5A7741C6-5AAD-4C1D-B84B-2DF6B1B5E31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33" t="-15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3214453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8450CF21-734B-47BD-876C-ECB42B90806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buClr>
                    <a:schemeClr val="bg1">
                      <a:lumMod val="65000"/>
                    </a:schemeClr>
                  </a:buClr>
                </a:pPr>
                <a:r>
                  <a:rPr lang="en-US" altLang="ko-KR" dirty="0">
                    <a:solidFill>
                      <a:schemeClr val="bg1">
                        <a:lumMod val="65000"/>
                      </a:schemeClr>
                    </a:solidFill>
                  </a:rPr>
                  <a:t>Slip Rate Constraint</a:t>
                </a:r>
              </a:p>
              <a:p>
                <a:pPr lvl="1">
                  <a:buClr>
                    <a:schemeClr val="bg1">
                      <a:lumMod val="65000"/>
                    </a:schemeClr>
                  </a:buClr>
                </a:pPr>
                <a:r>
                  <a:rPr lang="en-US" altLang="ko-KR" dirty="0">
                    <a:solidFill>
                      <a:schemeClr val="bg1">
                        <a:lumMod val="65000"/>
                      </a:schemeClr>
                    </a:solidFill>
                  </a:rPr>
                  <a:t>Exponential Distribution (continued)</a:t>
                </a:r>
              </a:p>
              <a:p>
                <a:endParaRPr lang="en-US" altLang="ko-KR" sz="400" dirty="0"/>
              </a:p>
              <a:p>
                <a:pPr lvl="2"/>
                <a:r>
                  <a:rPr lang="en-US" altLang="ko-KR" dirty="0">
                    <a:solidFill>
                      <a:srgbClr val="002060"/>
                    </a:solidFill>
                  </a:rPr>
                  <a:t>Cumulative number of earthquakes in [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altLang="ko-KR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altLang="ko-KR" dirty="0">
                    <a:solidFill>
                      <a:srgbClr val="002060"/>
                    </a:solidFill>
                  </a:rPr>
                  <a:t>,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altLang="ko-KR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sup>
                    </m:sSup>
                  </m:oMath>
                </a14:m>
                <a:r>
                  <a:rPr lang="en-US" altLang="ko-KR" dirty="0">
                    <a:solidFill>
                      <a:srgbClr val="002060"/>
                    </a:solidFill>
                  </a:rPr>
                  <a:t>]</a:t>
                </a:r>
              </a:p>
              <a:p>
                <a:pPr lvl="3"/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f>
                                <m:fPr>
                                  <m:ctrlPr>
                                    <a:rPr lang="en-US" altLang="ko-KR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altLang="ko-KR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ko-KR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  <m:sup>
                                      <m:r>
                                        <a:rPr lang="en-US" altLang="ko-KR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p>
                                  </m:sSup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altLang="ko-KR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altLang="ko-KR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ko-KR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</m:e>
                                        <m:sup>
                                          <m:r>
                                            <a:rPr lang="en-US" altLang="ko-KR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ko-KR" altLang="en-US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𝛽</m:t>
                                          </m:r>
                                          <m:r>
                                            <a:rPr lang="en-US" altLang="ko-KR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US" altLang="ko-KR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  <m:r>
                                            <a:rPr lang="en-US" altLang="ko-KR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US" altLang="ko-KR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altLang="ko-KR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𝑚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altLang="ko-KR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sup>
                                          </m:sSup>
                                          <m:r>
                                            <a:rPr lang="en-US" altLang="ko-KR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  <m:r>
                                        <a:rPr lang="en-US" altLang="ko-KR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p>
                                        <m:sSupPr>
                                          <m:ctrlPr>
                                            <a:rPr lang="en-US" altLang="ko-KR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ko-KR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</m:e>
                                        <m:sup>
                                          <m:r>
                                            <a:rPr lang="en-US" altLang="ko-KR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ko-KR" altLang="en-US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𝛽</m:t>
                                          </m:r>
                                          <m:r>
                                            <a:rPr lang="en-US" altLang="ko-KR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US" altLang="ko-KR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altLang="ko-KR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𝑚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altLang="ko-KR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𝑢</m:t>
                                              </m:r>
                                            </m:sup>
                                          </m:sSup>
                                          <m:r>
                                            <a:rPr lang="en-US" altLang="ko-KR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US" altLang="ko-KR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altLang="ko-KR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𝑚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altLang="ko-KR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sup>
                                          </m:sSup>
                                          <m:r>
                                            <a:rPr lang="en-US" altLang="ko-KR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d>
                                </m:num>
                                <m:den>
                                  <m:r>
                                    <a:rPr lang="en-US" altLang="ko-KR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sSup>
                                    <m:sSupPr>
                                      <m:ctrlPr>
                                        <a:rPr lang="en-US" altLang="ko-KR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ko-KR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altLang="ko-KR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ko-KR" altLang="en-US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  <m:r>
                                        <a:rPr lang="en-US" altLang="ko-KR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p>
                                        <m:sSupPr>
                                          <m:ctrlPr>
                                            <a:rPr lang="en-US" altLang="ko-KR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ko-KR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  <m:sup>
                                          <m:r>
                                            <a:rPr lang="en-US" altLang="ko-KR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sup>
                                      </m:sSup>
                                      <m:r>
                                        <a:rPr lang="en-US" altLang="ko-KR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p>
                                        <m:sSupPr>
                                          <m:ctrlPr>
                                            <a:rPr lang="en-US" altLang="ko-KR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ko-KR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  <m:sup>
                                          <m:r>
                                            <a:rPr lang="en-US" altLang="ko-KR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p>
                                      </m:sSup>
                                      <m:r>
                                        <a:rPr lang="en-US" altLang="ko-KR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  <m:e>
                              <m:r>
                                <a:rPr lang="en-US" altLang="ko-KR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altLang="ko-KR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sSup>
                                <m:sSupPr>
                                  <m:ctrlPr>
                                    <a:rPr lang="en-US" altLang="ko-KR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p>
                                  <m:r>
                                    <a:rPr lang="en-US" altLang="ko-KR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f>
                                <m:f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  <m:sup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p>
                                  </m:sSup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</m:e>
                                        <m:sup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ko-KR" altLang="en-US" i="1">
                                              <a:latin typeface="Cambria Math" panose="02040503050406030204" pitchFamily="18" charset="0"/>
                                            </a:rPr>
                                            <m:t>𝛽</m:t>
                                          </m:r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  <m:t>𝑚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sup>
                                          </m:sSup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p>
                                        <m:sSupPr>
                                          <m:ctrlP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</m:e>
                                        <m:sup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ko-KR" altLang="en-US" i="1">
                                              <a:latin typeface="Cambria Math" panose="02040503050406030204" pitchFamily="18" charset="0"/>
                                            </a:rPr>
                                            <m:t>𝛽</m:t>
                                          </m:r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  <m:t>𝑚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  <m:t>𝑢</m:t>
                                              </m:r>
                                            </m:sup>
                                          </m:sSup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  <m:t>𝑚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sup>
                                          </m:sSup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d>
                                </m:num>
                                <m:den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sSup>
                                    <m:sSup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ko-KR" altLang="en-US" i="1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p>
                                        <m:sSupPr>
                                          <m:ctrlP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  <m:sup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sup>
                                      </m:sSup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p>
                                        <m:sSupPr>
                                          <m:ctrlP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  <m:sup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p>
                                      </m:sSup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den>
                              </m:f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p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p>
                              </m:sSup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  <m:sSup>
                                <m:sSup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p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0,</m:t>
                              </m:r>
                            </m:e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  <m:sSup>
                                <m:sSup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p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sup>
                              </m:sSup>
                            </m:e>
                          </m:mr>
                        </m:m>
                      </m:e>
                    </m:d>
                  </m:oMath>
                </a14:m>
                <a:endParaRPr lang="en-US" altLang="ko-KR" sz="600" dirty="0"/>
              </a:p>
              <a:p>
                <a:pPr lvl="3"/>
                <a:endParaRPr lang="en-US" altLang="ko-KR" sz="600" dirty="0"/>
              </a:p>
              <a:p>
                <a:pPr marL="917575" lvl="3" indent="0">
                  <a:buNone/>
                </a:pPr>
                <a:r>
                  <a:rPr lang="en-US" altLang="ko-KR" dirty="0"/>
                  <a:t>    e.g., </a:t>
                </a:r>
                <a:r>
                  <a:rPr lang="en-US" altLang="ko-KR" dirty="0" err="1"/>
                  <a:t>Youngs</a:t>
                </a:r>
                <a:r>
                  <a:rPr lang="en-US" altLang="ko-KR" dirty="0"/>
                  <a:t> &amp; Coppersmith (1985)</a:t>
                </a:r>
              </a:p>
              <a:p>
                <a:pPr marL="917575" lvl="3" indent="0">
                  <a:buNone/>
                </a:pPr>
                <a:endParaRPr lang="en-US" altLang="ko-KR" sz="200" dirty="0"/>
              </a:p>
              <a:p>
                <a:pPr lvl="2"/>
                <a:r>
                  <a:rPr lang="en-US" altLang="ko-KR" dirty="0">
                    <a:solidFill>
                      <a:schemeClr val="tx1"/>
                    </a:solidFill>
                  </a:rPr>
                  <a:t>Total moment rate during a period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en-US" altLang="ko-KR" dirty="0">
                  <a:solidFill>
                    <a:schemeClr val="tx1"/>
                  </a:solidFill>
                </a:endParaRPr>
              </a:p>
              <a:p>
                <a:pPr lvl="3"/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̇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</m:acc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  <m:sup>
                        <m:acc>
                          <m:accPr>
                            <m:chr m:val="̇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</m:acc>
                      </m:sup>
                      <m:e>
                        <m:acc>
                          <m:accPr>
                            <m:chr m:val="̇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acc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</m:d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</m:d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𝑑𝑚</m:t>
                        </m:r>
                      </m:e>
                    </m:nary>
                  </m:oMath>
                </a14:m>
                <a:r>
                  <a:rPr lang="en-US" altLang="ko-KR" i="1" dirty="0">
                    <a:latin typeface="Cambria Math" panose="02040503050406030204" pitchFamily="18" charset="0"/>
                  </a:rPr>
                  <a:t>, </a:t>
                </a:r>
                <a:r>
                  <a:rPr lang="en-US" altLang="ko-KR" dirty="0">
                    <a:latin typeface="Cambria Math" panose="02040503050406030204" pitchFamily="18" charset="0"/>
                  </a:rPr>
                  <a:t>or				(7-2)</a:t>
                </a:r>
              </a:p>
              <a:p>
                <a:pPr lvl="3"/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𝜇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𝑏</m:t>
                    </m:r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̇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</m:acc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𝑢</m:t>
                        </m:r>
                      </m:sup>
                    </m:sSubSup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𝛽</m:t>
                        </m:r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p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sup>
                            </m:s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p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p>
                            </m:sSup>
                          </m:e>
                        </m:d>
                      </m:sup>
                    </m:sSup>
                    <m:r>
                      <a:rPr lang="en-US" altLang="ko-KR" i="1">
                        <a:latin typeface="Cambria Math" panose="02040503050406030204" pitchFamily="18" charset="0"/>
                      </a:rPr>
                      <m:t>/(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)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1−</m:t>
                        </m:r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𝛽</m:t>
                            </m:r>
                            <m:d>
                              <m:d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p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sup>
                                </m:sSup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p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</m:sSup>
                              </m:e>
                            </m:d>
                          </m:sup>
                        </m:sSup>
                      </m:e>
                    </m:d>
                  </m:oMath>
                </a14:m>
                <a:r>
                  <a:rPr lang="en-US" altLang="ko-KR" dirty="0"/>
                  <a:t>, or</a:t>
                </a:r>
              </a:p>
              <a:p>
                <a:pPr lvl="3"/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̇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</m:acc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𝜇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)</m:t>
                        </m:r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p>
                              <m:sSup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ko-KR" altLang="en-US" i="1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  <m:d>
                                  <m:d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e>
                                      <m:sup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𝑢</m:t>
                                        </m:r>
                                      </m:sup>
                                    </m:sSup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e>
                                      <m:sup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p>
                                    </m:sSup>
                                  </m:e>
                                </m:d>
                              </m:sup>
                            </m:sSup>
                          </m:e>
                        </m:d>
                      </m:num>
                      <m:den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𝑏</m:t>
                        </m:r>
                        <m:sSubSup>
                          <m:sSub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p>
                        </m:sSubSup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𝛽</m:t>
                            </m:r>
                            <m:d>
                              <m:d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p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sup>
                                </m:sSup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p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</m:sSup>
                              </m:e>
                            </m:d>
                          </m:sup>
                        </m:sSup>
                      </m:den>
                    </m:f>
                  </m:oMath>
                </a14:m>
                <a:endParaRPr lang="en-US" altLang="ko-KR" dirty="0"/>
              </a:p>
              <a:p>
                <a:pPr marL="917575" lvl="3" indent="0">
                  <a:buNone/>
                </a:pPr>
                <a:r>
                  <a:rPr lang="en-US" altLang="ko-KR" dirty="0"/>
                  <a:t>      where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altLang="ko-KR" dirty="0"/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𝑢</m:t>
                        </m:r>
                      </m:sup>
                    </m:sSubSup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𝑢</m:t>
                        </m:r>
                      </m:sup>
                    </m:sSup>
                    <m:r>
                      <a:rPr lang="en-US" altLang="ko-K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dirty="0">
                    <a:solidFill>
                      <a:schemeClr val="bg1">
                        <a:lumMod val="65000"/>
                      </a:schemeClr>
                    </a:solidFill>
                  </a:rPr>
                  <a:t> </a:t>
                </a:r>
                <a:r>
                  <a:rPr lang="en-US" altLang="ko-KR" dirty="0"/>
                  <a:t>(Youngs &amp; Coppersmith, 1985)</a:t>
                </a:r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8450CF21-734B-47BD-876C-ECB42B90806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33" t="-15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7944358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8450CF21-734B-47BD-876C-ECB42B90806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436563" indent="-363538">
                  <a:buClr>
                    <a:srgbClr val="006600"/>
                  </a:buClr>
                  <a:buFont typeface="맑은 고딕" panose="020B0503020000020004" pitchFamily="50" charset="-127"/>
                  <a:buChar char="♣"/>
                </a:pPr>
                <a:r>
                  <a:rPr lang="en-US" altLang="ko-KR" dirty="0">
                    <a:solidFill>
                      <a:srgbClr val="006600"/>
                    </a:solidFill>
                  </a:rPr>
                  <a:t>It is worth noting:</a:t>
                </a:r>
              </a:p>
              <a:p>
                <a:pPr lvl="1">
                  <a:buClr>
                    <a:srgbClr val="006600"/>
                  </a:buClr>
                </a:pPr>
                <a:r>
                  <a:rPr lang="en-US" altLang="ko-KR" dirty="0">
                    <a:solidFill>
                      <a:srgbClr val="006600"/>
                    </a:solidFill>
                  </a:rPr>
                  <a:t>From (7-1), </a:t>
                </a:r>
                <a14:m>
                  <m:oMath xmlns:m="http://schemas.openxmlformats.org/officeDocument/2006/math">
                    <m:r>
                      <a:rPr lang="en-US" altLang="ko-KR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ko-KR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ko-KR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dirty="0">
                    <a:solidFill>
                      <a:srgbClr val="006600"/>
                    </a:solidFill>
                  </a:rPr>
                  <a:t> can be expressed by PDF: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d>
                      <m:dPr>
                        <m:ctrlPr>
                          <a:rPr lang="en-US" altLang="ko-KR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US" altLang="ko-KR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en-US" altLang="ko-KR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sSub>
                      <m:sSubPr>
                        <m:ctrlPr>
                          <a:rPr lang="en-US" altLang="ko-KR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ko-KR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  <m:r>
                      <a:rPr lang="en-US" altLang="ko-KR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ko-KR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b="0" dirty="0">
                  <a:solidFill>
                    <a:srgbClr val="006600"/>
                  </a:solidFill>
                </a:endParaRPr>
              </a:p>
              <a:p>
                <a:pPr lvl="1">
                  <a:buClr>
                    <a:srgbClr val="006600"/>
                  </a:buClr>
                </a:pPr>
                <a:r>
                  <a:rPr lang="en-US" altLang="ko-KR" b="0" dirty="0">
                    <a:solidFill>
                      <a:srgbClr val="006600"/>
                    </a:solidFill>
                  </a:rPr>
                  <a:t>But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ko-KR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  <m:r>
                      <a:rPr lang="en-US" altLang="ko-KR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ko-KR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dirty="0">
                    <a:solidFill>
                      <a:srgbClr val="006600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US" altLang="ko-KR" dirty="0">
                    <a:solidFill>
                      <a:srgbClr val="006600"/>
                    </a:solidFill>
                    <a:latin typeface="+mj-lt"/>
                  </a:rPr>
                  <a:t>should not be interpreted by a PDF because t</a:t>
                </a:r>
                <a:r>
                  <a:rPr lang="en-US" altLang="ko-KR" b="0" dirty="0">
                    <a:solidFill>
                      <a:srgbClr val="006600"/>
                    </a:solidFill>
                  </a:rPr>
                  <a:t>he integration in (7-2) extends to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ko-KR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US" altLang="ko-KR" b="0" dirty="0">
                    <a:solidFill>
                      <a:srgbClr val="006600"/>
                    </a:solidFill>
                  </a:rPr>
                  <a:t>, below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altLang="ko-KR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endParaRPr lang="en-US" altLang="ko-KR" dirty="0">
                  <a:solidFill>
                    <a:srgbClr val="006600"/>
                  </a:solidFill>
                </a:endParaRPr>
              </a:p>
              <a:p>
                <a:pPr lvl="2">
                  <a:buClr>
                    <a:srgbClr val="006600"/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ko-KR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  <m:r>
                      <a:rPr lang="en-US" altLang="ko-KR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ko-KR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dirty="0">
                    <a:solidFill>
                      <a:srgbClr val="006600"/>
                    </a:solidFill>
                  </a:rPr>
                  <a:t> </a:t>
                </a:r>
                <a:r>
                  <a:rPr lang="en-US" altLang="ko-KR" dirty="0">
                    <a:solidFill>
                      <a:srgbClr val="006600"/>
                    </a:solidFill>
                  </a:rPr>
                  <a:t>here is just a function that has the same functional form as the PDF</a:t>
                </a:r>
              </a:p>
              <a:p>
                <a:pPr lvl="1">
                  <a:buClr>
                    <a:srgbClr val="006600"/>
                  </a:buClr>
                </a:pPr>
                <a:r>
                  <a:rPr lang="en-US" altLang="ko-KR" dirty="0">
                    <a:solidFill>
                      <a:srgbClr val="006600"/>
                    </a:solidFill>
                  </a:rPr>
                  <a:t>Nevertheless, the analogy to a PDF is quite useful when only the PDF is defined</a:t>
                </a:r>
              </a:p>
              <a:p>
                <a:pPr lvl="1">
                  <a:buClr>
                    <a:srgbClr val="006600"/>
                  </a:buClr>
                </a:pPr>
                <a:r>
                  <a:rPr lang="en-US" altLang="ko-KR" dirty="0">
                    <a:solidFill>
                      <a:srgbClr val="006600"/>
                    </a:solidFill>
                  </a:rPr>
                  <a:t>Example: Delta distribution: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ko-KR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  <m:d>
                      <m:dPr>
                        <m:ctrlPr>
                          <a:rPr lang="en-US" altLang="ko-KR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US" altLang="ko-KR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ko-KR" altLang="en-US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altLang="ko-KR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ko-KR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ko-KR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ko-KR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altLang="ko-KR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dirty="0">
                  <a:solidFill>
                    <a:srgbClr val="006600"/>
                  </a:solidFill>
                </a:endParaRPr>
              </a:p>
              <a:p>
                <a:pPr lvl="2">
                  <a:buClr>
                    <a:srgbClr val="006600"/>
                  </a:buClr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̇"/>
                            <m:ctrlPr>
                              <a:rPr lang="en-US" altLang="ko-KR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</m:acc>
                      </m:e>
                      <m:sub>
                        <m:r>
                          <a:rPr lang="en-US" altLang="ko-KR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altLang="ko-KR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en-US" altLang="ko-KR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ko-KR" altLang="en-US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𝜇</m:t>
                    </m:r>
                    <m:sSub>
                      <m:sSubPr>
                        <m:ctrlPr>
                          <a:rPr lang="en-US" altLang="ko-KR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ko-KR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altLang="ko-KR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altLang="ko-KR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altLang="ko-KR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  <m:sup>
                        <m:r>
                          <a:rPr lang="en-US" altLang="ko-KR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acc>
                          <m:accPr>
                            <m:chr m:val="̇"/>
                            <m:ctrlPr>
                              <a:rPr lang="en-US" altLang="ko-KR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acc>
                        <m:d>
                          <m:dPr>
                            <m:ctrlPr>
                              <a:rPr lang="en-US" altLang="ko-KR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</m:d>
                        <m:sSub>
                          <m:sSubPr>
                            <m:ctrlPr>
                              <a:rPr lang="en-US" altLang="ko-KR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altLang="ko-KR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d>
                          <m:dPr>
                            <m:ctrlPr>
                              <a:rPr lang="en-US" altLang="ko-KR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</m:d>
                        <m:r>
                          <a:rPr lang="en-US" altLang="ko-KR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𝑑𝑚</m:t>
                        </m:r>
                      </m:e>
                    </m:nary>
                  </m:oMath>
                </a14:m>
                <a:endParaRPr lang="en-US" altLang="ko-KR" dirty="0">
                  <a:solidFill>
                    <a:srgbClr val="006600"/>
                  </a:solidFill>
                </a:endParaRPr>
              </a:p>
              <a:p>
                <a:pPr marL="1520825" lvl="2" indent="-263525">
                  <a:buClr>
                    <a:srgbClr val="006600"/>
                  </a:buClr>
                  <a:buNone/>
                </a:pPr>
                <a14:m>
                  <m:oMath xmlns:m="http://schemas.openxmlformats.org/officeDocument/2006/math">
                    <m:r>
                      <a:rPr lang="en-US" altLang="ko-KR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altLang="ko-KR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  <m:sup>
                        <m:acc>
                          <m:accPr>
                            <m:chr m:val="̇"/>
                            <m:ctrlPr>
                              <a:rPr lang="en-US" altLang="ko-KR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</m:acc>
                      </m:sup>
                      <m:e>
                        <m:sSup>
                          <m:sSupPr>
                            <m:ctrlPr>
                              <a:rPr lang="en-US" altLang="ko-KR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̇"/>
                                <m:ctrlPr>
                                  <a:rPr lang="en-US" altLang="ko-KR" i="1" smtClean="0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b="0" i="1" smtClean="0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</m:acc>
                          </m:e>
                          <m:sup>
                            <m:r>
                              <a:rPr lang="en-US" altLang="ko-KR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p>
                        <m:sSub>
                          <m:sSubPr>
                            <m:ctrlPr>
                              <a:rPr lang="en-US" altLang="ko-KR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ko-KR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b>
                        </m:sSub>
                        <m:r>
                          <a:rPr lang="en-US" altLang="ko-KR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altLang="ko-KR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sSub>
                          <m:sSubPr>
                            <m:ctrlPr>
                              <a:rPr lang="en-US" altLang="ko-KR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altLang="ko-KR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d>
                          <m:dPr>
                            <m:ctrlPr>
                              <a:rPr lang="en-US" altLang="ko-KR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</m:d>
                        <m:r>
                          <a:rPr lang="en-US" altLang="ko-KR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𝑑𝑚</m:t>
                        </m:r>
                      </m:e>
                    </m:nary>
                  </m:oMath>
                </a14:m>
                <a:r>
                  <a:rPr lang="ko-KR" altLang="en-US" dirty="0">
                    <a:solidFill>
                      <a:srgbClr val="006600"/>
                    </a:solidFill>
                  </a:rPr>
                  <a:t> </a:t>
                </a:r>
                <a:endParaRPr lang="en-US" altLang="ko-KR" dirty="0">
                  <a:solidFill>
                    <a:srgbClr val="006600"/>
                  </a:solidFill>
                </a:endParaRPr>
              </a:p>
              <a:p>
                <a:pPr marL="1520825" lvl="2" indent="-263525">
                  <a:buClr>
                    <a:srgbClr val="006600"/>
                  </a:buClr>
                  <a:buNone/>
                </a:pPr>
                <a14:m>
                  <m:oMath xmlns:m="http://schemas.openxmlformats.org/officeDocument/2006/math">
                    <m:r>
                      <a:rPr lang="en-US" altLang="ko-KR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̇"/>
                            <m:ctrlPr>
                              <a:rPr lang="en-US" altLang="ko-KR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</m:acc>
                      </m:e>
                      <m:sup>
                        <m:r>
                          <a:rPr lang="en-US" altLang="ko-KR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nary>
                      <m:naryPr>
                        <m:ctrlPr>
                          <a:rPr lang="en-US" altLang="ko-KR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  <m:sup>
                        <m:r>
                          <a:rPr lang="en-US" altLang="ko-KR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>
                          <a:rPr lang="ko-KR" altLang="en-US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en-US" altLang="ko-KR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altLang="ko-KR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ko-KR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ko-KR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r>
                          <a:rPr lang="en-US" altLang="ko-KR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sSub>
                          <m:sSubPr>
                            <m:ctrlPr>
                              <a:rPr lang="en-US" altLang="ko-KR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altLang="ko-KR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d>
                          <m:dPr>
                            <m:ctrlPr>
                              <a:rPr lang="en-US" altLang="ko-KR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</m:d>
                        <m:r>
                          <a:rPr lang="en-US" altLang="ko-KR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𝑑𝑚</m:t>
                        </m:r>
                      </m:e>
                    </m:nary>
                  </m:oMath>
                </a14:m>
                <a:r>
                  <a:rPr lang="ko-KR" altLang="en-US" dirty="0">
                    <a:solidFill>
                      <a:srgbClr val="006600"/>
                    </a:solidFill>
                  </a:rPr>
                  <a:t> </a:t>
                </a:r>
                <a:endParaRPr lang="en-US" altLang="ko-KR" b="0" i="1" dirty="0">
                  <a:solidFill>
                    <a:srgbClr val="006600"/>
                  </a:solidFill>
                  <a:latin typeface="Cambria Math" panose="02040503050406030204" pitchFamily="18" charset="0"/>
                </a:endParaRPr>
              </a:p>
              <a:p>
                <a:pPr marL="1520825" lvl="2" indent="-263525">
                  <a:buClr>
                    <a:srgbClr val="006600"/>
                  </a:buClr>
                  <a:buNone/>
                </a:pPr>
                <a14:m>
                  <m:oMath xmlns:m="http://schemas.openxmlformats.org/officeDocument/2006/math">
                    <m:r>
                      <a:rPr lang="en-US" altLang="ko-KR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̇"/>
                            <m:ctrlPr>
                              <a:rPr lang="en-US" altLang="ko-KR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</m:acc>
                      </m:e>
                      <m:sup>
                        <m:r>
                          <a:rPr lang="en-US" altLang="ko-KR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sSub>
                      <m:sSubPr>
                        <m:ctrlPr>
                          <a:rPr lang="en-US" altLang="ko-KR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altLang="ko-KR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altLang="ko-KR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ko-KR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ko-KR" dirty="0">
                    <a:solidFill>
                      <a:srgbClr val="006600"/>
                    </a:solidFill>
                  </a:rPr>
                  <a:t>		 </a:t>
                </a:r>
                <a14:m>
                  <m:oMath xmlns:m="http://schemas.openxmlformats.org/officeDocument/2006/math">
                    <m:r>
                      <a:rPr lang="en-US" altLang="ko-KR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∴</m:t>
                    </m:r>
                    <m:sSup>
                      <m:sSupPr>
                        <m:ctrlPr>
                          <a:rPr lang="en-US" altLang="ko-KR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̇"/>
                            <m:ctrlPr>
                              <a:rPr lang="en-US" altLang="ko-KR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</m:acc>
                      </m:e>
                      <m:sup>
                        <m:r>
                          <a:rPr lang="en-US" altLang="ko-KR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r>
                      <a:rPr lang="en-US" altLang="ko-KR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ko-KR" altLang="en-US" dirty="0">
                    <a:solidFill>
                      <a:srgbClr val="0066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ko-KR" altLang="en-US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𝜇</m:t>
                    </m:r>
                    <m:sSub>
                      <m:sSubPr>
                        <m:ctrlPr>
                          <a:rPr lang="en-US" altLang="ko-KR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ko-KR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altLang="ko-KR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altLang="ko-KR" dirty="0">
                    <a:solidFill>
                      <a:srgbClr val="006600"/>
                    </a:solidFill>
                  </a:rPr>
                  <a:t>/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altLang="ko-KR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altLang="ko-KR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ko-KR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e>
                    </m:d>
                  </m:oMath>
                </a14:m>
                <a:endParaRPr lang="en-US" altLang="ko-KR" dirty="0">
                  <a:solidFill>
                    <a:srgbClr val="006600"/>
                  </a:solidFill>
                </a:endParaRPr>
              </a:p>
              <a:p>
                <a:pPr lvl="1">
                  <a:buClr>
                    <a:srgbClr val="006600"/>
                  </a:buClr>
                </a:pPr>
                <a:r>
                  <a:rPr lang="en-US" altLang="ko-KR" dirty="0">
                    <a:solidFill>
                      <a:srgbClr val="006600"/>
                    </a:solidFill>
                  </a:rPr>
                  <a:t>Conversely, we can 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ko-KR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  <m:d>
                      <m:dPr>
                        <m:ctrlPr>
                          <a:rPr lang="en-US" altLang="ko-KR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r>
                  <a:rPr lang="en-US" altLang="ko-KR" dirty="0">
                    <a:solidFill>
                      <a:srgbClr val="006600"/>
                    </a:solidFill>
                  </a:rPr>
                  <a:t> from the formula of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d>
                      <m:dPr>
                        <m:ctrlPr>
                          <a:rPr lang="en-US" altLang="ko-KR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endParaRPr lang="ko-KR" altLang="en-US" dirty="0">
                  <a:solidFill>
                    <a:srgbClr val="006600"/>
                  </a:solidFill>
                </a:endParaRPr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8450CF21-734B-47BD-876C-ECB42B90806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444" t="-15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9067158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71AB5739-B7FE-43D8-8863-D46B212AF9F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ko-KR" dirty="0"/>
                  <a:t>Characteristic Earthquake Model</a:t>
                </a:r>
              </a:p>
              <a:p>
                <a:pPr lvl="1"/>
                <a:endParaRPr lang="en-US" altLang="ko-KR" sz="400" dirty="0"/>
              </a:p>
              <a:p>
                <a:pPr lvl="1"/>
                <a:r>
                  <a:rPr lang="en-US" altLang="ko-KR" dirty="0"/>
                  <a:t>Schwartz and Coppersmith (1985)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altLang="ko-KR" dirty="0"/>
              </a:p>
              <a:p>
                <a:pPr lvl="2"/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sup>
                    </m:sSup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−∆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sup>
                    </m:sSup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ko-K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altLang="ko-KR" dirty="0"/>
              </a:p>
              <a:p>
                <a:pPr lvl="2"/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=1→</m:t>
                    </m:r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̇"/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</m:acc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p>
                    </m:sSup>
                    <m:r>
                      <a:rPr lang="en-US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acc>
                      <m:accPr>
                        <m:chr m:val="̇"/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acc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p>
                        </m:sSup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̇"/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acc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−1)</m:t>
                    </m:r>
                  </m:oMath>
                </a14:m>
                <a:endParaRPr lang="en-US" altLang="ko-KR" dirty="0"/>
              </a:p>
              <a:p>
                <a:pPr lvl="3"/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𝑐</m:t>
                        </m:r>
                      </m:sup>
                    </m:sSup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sup>
                    </m:sSup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1/4</m:t>
                    </m:r>
                  </m:oMath>
                </a14:m>
                <a:endParaRPr lang="en-US" altLang="ko-KR" sz="1200" dirty="0"/>
              </a:p>
              <a:p>
                <a:pPr lvl="1"/>
                <a:r>
                  <a:rPr lang="en-US" altLang="ko-KR" dirty="0"/>
                  <a:t>Let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sup>
                    </m:sSup>
                  </m:oMath>
                </a14:m>
                <a:r>
                  <a:rPr lang="en-US" altLang="ko-KR" dirty="0"/>
                  <a:t>		(7-3)</a:t>
                </a:r>
              </a:p>
              <a:p>
                <a:pPr lvl="2"/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p>
                    </m:sSup>
                  </m:oMath>
                </a14:m>
                <a:r>
                  <a:rPr lang="en-US" altLang="ko-KR" dirty="0"/>
                  <a:t> : the number of event in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[</m:t>
                    </m:r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′]</m:t>
                    </m:r>
                  </m:oMath>
                </a14:m>
                <a:endParaRPr lang="en-US" altLang="ko-KR" dirty="0"/>
              </a:p>
              <a:p>
                <a:pPr lvl="2"/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sup>
                    </m:sSup>
                  </m:oMath>
                </a14:m>
                <a:r>
                  <a:rPr lang="en-US" altLang="ko-KR" dirty="0"/>
                  <a:t> : the number of event in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[</m:t>
                    </m:r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p>
                    </m:sSup>
                    <m:r>
                      <a:rPr lang="en-US" altLang="ko-KR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altLang="ko-KR" dirty="0">
                  <a:solidFill>
                    <a:srgbClr val="C00000"/>
                  </a:solidFill>
                </a:endParaRPr>
              </a:p>
              <a:p>
                <a:pPr lvl="1"/>
                <a:r>
                  <a:rPr lang="en-US" altLang="ko-KR" dirty="0">
                    <a:solidFill>
                      <a:srgbClr val="002060"/>
                    </a:solidFill>
                  </a:rPr>
                  <a:t>From the right figure, we see that</a:t>
                </a:r>
              </a:p>
              <a:p>
                <a:pPr lvl="2"/>
                <a:r>
                  <a:rPr lang="en-US" altLang="ko-KR" dirty="0">
                    <a:solidFill>
                      <a:srgbClr val="002060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𝑈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b>
                    </m:sSub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/2</m:t>
                    </m:r>
                  </m:oMath>
                </a14:m>
                <a:r>
                  <a:rPr lang="en-US" altLang="ko-KR" dirty="0">
                    <a:solidFill>
                      <a:srgbClr val="002060"/>
                    </a:solidFill>
                  </a:rPr>
                  <a:t> (dropping the dot-hat)</a:t>
                </a:r>
              </a:p>
              <a:p>
                <a:pPr lvl="1"/>
                <a:r>
                  <a:rPr lang="en-US" altLang="ko-KR" dirty="0">
                    <a:solidFill>
                      <a:srgbClr val="002060"/>
                    </a:solidFill>
                  </a:rPr>
                  <a:t>Using (7-1)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p>
                    </m:sSup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𝑛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e>
                    </m:d>
                  </m:oMath>
                </a14:m>
                <a:endParaRPr lang="en-US" altLang="ko-KR" dirty="0">
                  <a:solidFill>
                    <a:srgbClr val="002060"/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f>
                                <m:f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  <m:sup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sup>
                                  </m:sSup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  <m:sSup>
                                    <m:sSup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ko-KR" altLang="en-US" i="1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  <m:d>
                                        <m:dPr>
                                          <m:ctrlP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  <m:t>𝑚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sup>
                                          </m:sSup>
                                        </m:e>
                                      </m:d>
                                    </m:sup>
                                  </m:sSup>
                                </m:num>
                                <m:den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sSup>
                                    <m:sSup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ko-KR" altLang="en-US" i="1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  <m:d>
                                        <m:dPr>
                                          <m:ctrlP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p>
                                            <m:sSupPr>
                                              <m:ctrlP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  <m:t>𝑚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  <m:t>′</m:t>
                                              </m:r>
                                            </m:sup>
                                          </m:sSup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  <m:t>𝑚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sup>
                                          </m:sSup>
                                        </m:e>
                                      </m:d>
                                    </m:sup>
                                  </m:sSup>
                                </m:den>
                              </m:f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p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p>
                              </m:sSup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</m:e>
                          </m:mr>
                        </m:m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f>
                                <m:f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  <m:sup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sup>
                                  </m:sSup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  <m:sSup>
                                    <m:sSup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ko-KR" altLang="en-US" i="1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  <m:d>
                                        <m:dPr>
                                          <m:ctrlP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  <m:t>𝑚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sup>
                                          </m:sSup>
                                        </m:e>
                                      </m:d>
                                    </m:sup>
                                  </m:sSup>
                                </m:num>
                                <m:den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sSup>
                                    <m:sSup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ko-KR" altLang="en-US" i="1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  <m:d>
                                        <m:dPr>
                                          <m:ctrlP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p>
                                            <m:sSupPr>
                                              <m:ctrlP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  <m:t>𝑚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  <m:t>′</m:t>
                                              </m:r>
                                            </m:sup>
                                          </m:sSup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  <m:t>𝑚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sup>
                                          </m:sSup>
                                        </m:e>
                                      </m:d>
                                    </m:sup>
                                  </m:sSup>
                                </m:den>
                              </m:f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p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p>
                              </m:sSup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  <m:sSup>
                                <m:sSup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p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f>
                                <m:f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altLang="ko-KR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  <m:sup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sup>
                                  </m:sSup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  <m:sSup>
                                    <m:sSup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ko-KR" altLang="en-US" i="1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  <m:d>
                                        <m:dPr>
                                          <m:ctrlP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p>
                                            <m:sSupPr>
                                              <m:ctrlP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  <m:t>𝑚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′</m:t>
                                              </m:r>
                                            </m:sup>
                                          </m:sSup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  <m:t>𝑚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sup>
                                          </m:sSup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e>
                                      </m:d>
                                    </m:sup>
                                  </m:sSup>
                                </m:num>
                                <m:den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sSup>
                                    <m:sSup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ko-KR" altLang="en-US" i="1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  <m:d>
                                        <m:dPr>
                                          <m:ctrlP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p>
                                            <m:sSupPr>
                                              <m:ctrlP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  <m:t>𝑚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  <m:t>′</m:t>
                                              </m:r>
                                            </m:sup>
                                          </m:sSup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  <m:t>𝑚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sup>
                                          </m:sSup>
                                        </m:e>
                                      </m:d>
                                    </m:sup>
                                  </m:sSup>
                                </m:den>
                              </m:f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p>
                                    <m:sSup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p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≤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≤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p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sup>
                              </m:sSup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ko-KR" dirty="0">
                    <a:solidFill>
                      <a:srgbClr val="002060"/>
                    </a:solidFill>
                  </a:rPr>
                  <a:t>	(7-4)</a:t>
                </a:r>
              </a:p>
              <a:p>
                <a:pPr lvl="3"/>
                <a:endParaRPr lang="en-US" altLang="ko-KR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71AB5739-B7FE-43D8-8863-D46B212AF9F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33" t="-15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_x438044576" descr="EMB000005ec1339">
            <a:extLst>
              <a:ext uri="{FF2B5EF4-FFF2-40B4-BE49-F238E27FC236}">
                <a16:creationId xmlns:a16="http://schemas.microsoft.com/office/drawing/2014/main" id="{5F111E3E-1E5D-40BB-8956-91AF1B594B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4088" y="836712"/>
            <a:ext cx="3200400" cy="3121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984658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71AB5739-B7FE-43D8-8863-D46B212AF9F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buClr>
                    <a:schemeClr val="bg2"/>
                  </a:buClr>
                </a:pPr>
                <a:r>
                  <a:rPr lang="en-US" altLang="ko-KR" dirty="0">
                    <a:solidFill>
                      <a:schemeClr val="bg2"/>
                    </a:solidFill>
                  </a:rPr>
                  <a:t>Characteristic Earthquake Model (continued)</a:t>
                </a:r>
              </a:p>
              <a:p>
                <a:pPr lvl="1"/>
                <a:endParaRPr lang="en-US" altLang="ko-KR" sz="400" dirty="0"/>
              </a:p>
              <a:p>
                <a:pPr lvl="1"/>
                <a:r>
                  <a:rPr lang="en-US" altLang="ko-KR" dirty="0"/>
                  <a:t>Since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p>
                    </m:sSup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𝑛</m:t>
                    </m:r>
                    <m:d>
                      <m:dPr>
                        <m:ctrlPr>
                          <a:rPr lang="en-US" altLang="ko-KR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p>
                        </m:sSup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𝛽</m:t>
                        </m:r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𝛽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p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p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p>
                            </m:s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num>
                      <m:den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1−</m:t>
                        </m:r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𝛽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′−</m:t>
                            </m:r>
                            <m:sSup>
                              <m:sSup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p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p>
                            </m:s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den>
                    </m:f>
                  </m:oMath>
                </a14:m>
                <a:endParaRPr lang="en-US" altLang="ko-KR" dirty="0"/>
              </a:p>
              <a:p>
                <a:pPr lvl="2"/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𝑈</m:t>
                        </m:r>
                      </m:sup>
                    </m:sSup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b>
                    </m:sSub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p>
                    </m:sSup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sup>
                        </m:sSup>
                      </m:num>
                      <m:den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p>
                        </m:sSup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𝛽</m:t>
                        </m:r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𝛽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p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p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p>
                            </m:s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−1)</m:t>
                            </m:r>
                          </m:sup>
                        </m:sSup>
                      </m:num>
                      <m:den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p>
                              <m:sSup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ko-KR" altLang="en-US" i="1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  <m:d>
                                  <m:d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e>
                                      <m:sup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e>
                                      <m:sup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p>
                                    </m:sSup>
                                  </m:e>
                                </m:d>
                              </m:sup>
                            </m:sSup>
                          </m:e>
                        </m:d>
                      </m:den>
                    </m:f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altLang="ko-KR" dirty="0"/>
                  <a:t>	 </a:t>
                </a:r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∵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𝛽</m:t>
                        </m:r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𝛽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p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p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p>
                            </m:s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−1)</m:t>
                            </m:r>
                          </m:sup>
                        </m:sSup>
                      </m:num>
                      <m:den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p>
                              <m:sSup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ko-KR" altLang="en-US" i="1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  <m:d>
                                  <m:d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e>
                                      <m:sup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e>
                                      <m:sup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p>
                                    </m:sSup>
                                  </m:e>
                                </m:d>
                              </m:sup>
                            </m:sSup>
                          </m:e>
                        </m:d>
                      </m:den>
                    </m:f>
                  </m:oMath>
                </a14:m>
                <a:endParaRPr lang="en-US" altLang="ko-KR" dirty="0"/>
              </a:p>
              <a:p>
                <a:pPr lvl="2"/>
                <a:endParaRPr lang="en-US" altLang="ko-KR" sz="400" dirty="0"/>
              </a:p>
              <a:p>
                <a:pPr lvl="2"/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𝐿</m:t>
                        </m:r>
                      </m:sup>
                    </m:sSup>
                    <m:r>
                      <a:rPr lang="en-US" altLang="ko-KR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𝑈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𝐿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(1+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dirty="0"/>
                  <a:t>		 </a:t>
                </a:r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∴</m:t>
                    </m:r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𝐿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/(1+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dirty="0"/>
              </a:p>
              <a:p>
                <a:pPr lvl="2"/>
                <a:endParaRPr lang="en-US" altLang="ko-KR" sz="1200" dirty="0"/>
              </a:p>
              <a:p>
                <a:pPr lvl="1"/>
                <a:r>
                  <a:rPr lang="en-US" altLang="ko-KR" dirty="0">
                    <a:solidFill>
                      <a:srgbClr val="002060"/>
                    </a:solidFill>
                  </a:rPr>
                  <a:t>Inserting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𝐿</m:t>
                        </m:r>
                      </m:sup>
                    </m:sSup>
                  </m:oMath>
                </a14:m>
                <a:r>
                  <a:rPr lang="en-US" altLang="ko-KR" dirty="0">
                    <a:solidFill>
                      <a:srgbClr val="002060"/>
                    </a:solidFill>
                  </a:rPr>
                  <a:t> into (7-4)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)=</m:t>
                    </m:r>
                    <m:d>
                      <m:dPr>
                        <m:begChr m:val="{"/>
                        <m:endChr m:val=""/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f>
                                <m:f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  <m:sup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1+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den>
                              </m:f>
                              <m:f>
                                <m:f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  <m:sSup>
                                    <m:sSup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ko-KR" altLang="en-US" i="1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p>
                                        <m:sSupPr>
                                          <m:ctrlP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  <m:sup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p>
                                      </m:sSup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[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sSup>
                                    <m:sSup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ko-KR" altLang="en-US" i="1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p>
                                        <m:sSupPr>
                                          <m:ctrlP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  <m:sup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p>
                                        <m:sSupPr>
                                          <m:ctrlP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  <m:sup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p>
                                      </m:sSup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]</m:t>
                                      </m:r>
                                    </m:sup>
                                  </m:sSup>
                                </m:den>
                              </m:f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p>
                                <m:sSup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p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p>
                              </m:s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  <m:r>
                                <a:rPr lang="ko-KR" altLang="en-US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sSup>
                                <m:sSup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p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p>
                                  </m:sSup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p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p>
                              </m:sSup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e>
                          </m:mr>
                          <m:mr>
                            <m:e>
                              <m:f>
                                <m:f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  <m:sup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(1+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den>
                              </m:f>
                              <m:f>
                                <m:f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  <m:sSup>
                                    <m:sSup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ko-KR" altLang="en-US" i="1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p>
                                        <m:sSupPr>
                                          <m:ctrlP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  <m:sup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p>
                                        <m:sSupPr>
                                          <m:ctrlP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  <m:sup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p>
                                      </m:sSup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[1−</m:t>
                                  </m:r>
                                  <m:sSup>
                                    <m:sSup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ko-KR" altLang="en-US" i="1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p>
                                        <m:sSupPr>
                                          <m:ctrlP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  <m:sup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p>
                                        <m:sSupPr>
                                          <m:ctrlP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  <m:sup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p>
                                      </m:sSup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)]</m:t>
                                      </m:r>
                                    </m:sup>
                                  </m:sSup>
                                </m:den>
                              </m:f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p>
                                <m:sSup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p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p>
                              </m:sSup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  <m:r>
                                <a:rPr lang="ko-KR" altLang="en-US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sSup>
                                <m:sSup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p>
                                    <m:sSupPr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p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p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p>
                                  </m:sSup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p>
                                    <m:sSup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p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altLang="ko-KR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≤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≤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p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sup>
                              </m:sSup>
                            </m:e>
                          </m:mr>
                        </m:m>
                      </m:e>
                    </m:d>
                  </m:oMath>
                </a14:m>
                <a:endParaRPr lang="en-US" altLang="ko-KR" dirty="0">
                  <a:solidFill>
                    <a:srgbClr val="002060"/>
                  </a:solidFill>
                </a:endParaRPr>
              </a:p>
              <a:p>
                <a:pPr lvl="3"/>
                <a:r>
                  <a:rPr lang="en-US" altLang="ko-KR" dirty="0"/>
                  <a:t>where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(1+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)</m:t>
                            </m:r>
                            <m:d>
                              <m:d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sSup>
                                  <m:sSup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ko-KR" altLang="en-US" i="1"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  <m:d>
                                      <m:dPr>
                                        <m:ctrlP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p>
                                          <m:sSupPr>
                                            <m:ctrlP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𝑚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′</m:t>
                                            </m:r>
                                          </m:sup>
                                        </m:sSup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p>
                                          <m:sSupPr>
                                            <m:ctrlP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𝑚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sup>
                                        </m:sSup>
                                      </m:e>
                                    </m:d>
                                  </m:sup>
                                </m:sSup>
                              </m:e>
                            </m:d>
                          </m:e>
                        </m:d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altLang="ko-KR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altLang="ko-KR" dirty="0">
                  <a:solidFill>
                    <a:srgbClr val="002060"/>
                  </a:solidFill>
                </a:endParaRPr>
              </a:p>
              <a:p>
                <a:pPr lvl="2"/>
                <a:endParaRPr lang="en-US" altLang="ko-KR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71AB5739-B7FE-43D8-8863-D46B212AF9F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33" t="-15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8376908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71AB5739-B7FE-43D8-8863-D46B212AF9F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buClr>
                    <a:schemeClr val="bg2"/>
                  </a:buClr>
                </a:pPr>
                <a:r>
                  <a:rPr lang="en-US" altLang="ko-KR" dirty="0">
                    <a:solidFill>
                      <a:schemeClr val="bg2"/>
                    </a:solidFill>
                  </a:rPr>
                  <a:t>Characteristic Earthquake Model (continued)</a:t>
                </a:r>
              </a:p>
              <a:p>
                <a:pPr lvl="1"/>
                <a:endParaRPr lang="en-US" altLang="ko-KR" sz="400" dirty="0"/>
              </a:p>
              <a:p>
                <a:pPr lvl="1"/>
                <a:r>
                  <a:rPr lang="en-US" altLang="ko-KR" dirty="0">
                    <a:solidFill>
                      <a:srgbClr val="002060"/>
                    </a:solidFill>
                  </a:rPr>
                  <a:t>Substituting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altLang="ko-KR" dirty="0">
                    <a:solidFill>
                      <a:srgbClr val="002060"/>
                    </a:solidFill>
                  </a:rPr>
                  <a:t> by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𝑢</m:t>
                        </m:r>
                      </m:sup>
                    </m:sSup>
                    <m:r>
                      <a:rPr lang="en-US" altLang="ko-KR" i="1">
                        <a:latin typeface="Cambria Math" panose="02040503050406030204" pitchFamily="18" charset="0"/>
                      </a:rPr>
                      <m:t>−1/2</m:t>
                    </m:r>
                  </m:oMath>
                </a14:m>
                <a:endParaRPr lang="en-US" altLang="ko-KR" dirty="0">
                  <a:solidFill>
                    <a:srgbClr val="002060"/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)=</m:t>
                    </m:r>
                    <m:d>
                      <m:dPr>
                        <m:begChr m:val="{"/>
                        <m:endChr m:val=""/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p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p>
                              </m:s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  <m:r>
                                <a:rPr lang="ko-KR" altLang="en-US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sSup>
                                <m:sSup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p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p>
                                  </m:sSup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p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p>
                              </m:sSup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  <m:sSup>
                                <m:sSup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p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sup>
                              </m:s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−1/2</m:t>
                              </m:r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p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p>
                              </m:sSup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  <m:r>
                                <a:rPr lang="ko-KR" altLang="en-US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sSup>
                                <m:sSup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p>
                                    <m:sSupPr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p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sup>
                                  </m:sSup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p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p>
                                  </m:sSup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−3/2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p>
                                    <m:sSup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p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sup>
                                  </m:sSup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−1/2</m:t>
                                  </m:r>
                                  <m:r>
                                    <a:rPr lang="en-US" altLang="ko-KR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≤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≤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p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sup>
                              </m:sSup>
                            </m:e>
                          </m:mr>
                        </m:m>
                      </m:e>
                    </m:d>
                  </m:oMath>
                </a14:m>
                <a:endParaRPr lang="en-US" altLang="ko-KR" dirty="0">
                  <a:solidFill>
                    <a:srgbClr val="002060"/>
                  </a:solidFill>
                </a:endParaRPr>
              </a:p>
              <a:p>
                <a:pPr lvl="3"/>
                <a:r>
                  <a:rPr lang="en-US" altLang="ko-KR" dirty="0"/>
                  <a:t>where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𝛽</m:t>
                        </m:r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𝛽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p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sup>
                            </m:s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p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p>
                            </m:s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3/2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num>
                      <m:den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p>
                              <m:sSup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ko-KR" altLang="en-US" i="1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  <m:d>
                                  <m:d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e>
                                      <m:sup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𝑢</m:t>
                                        </m:r>
                                      </m:sup>
                                    </m:sSup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e>
                                      <m:sup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p>
                                    </m:sSup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−1/2</m:t>
                                    </m:r>
                                  </m:e>
                                </m:d>
                              </m:sup>
                            </m:sSup>
                          </m:e>
                        </m:d>
                      </m:den>
                    </m:f>
                  </m:oMath>
                </a14:m>
                <a:r>
                  <a:rPr lang="en-US" altLang="ko-KR" dirty="0"/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(1+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)</m:t>
                            </m:r>
                            <m:d>
                              <m:d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sSup>
                                  <m:sSup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ko-KR" altLang="en-US" i="1"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  <m:d>
                                      <m:dPr>
                                        <m:ctrlP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p>
                                          <m:sSupPr>
                                            <m:ctrlP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𝑚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𝑢</m:t>
                                            </m:r>
                                          </m:sup>
                                        </m:sSup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p>
                                          <m:sSupPr>
                                            <m:ctrlP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𝑚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sup>
                                        </m:sSup>
                                        <m: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−1/2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d>
                          </m:e>
                        </m:d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altLang="ko-KR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altLang="ko-KR" dirty="0">
                  <a:solidFill>
                    <a:srgbClr val="002060"/>
                  </a:solidFill>
                </a:endParaRPr>
              </a:p>
              <a:p>
                <a:pPr lvl="1"/>
                <a:r>
                  <a:rPr lang="en-US" altLang="ko-KR" dirty="0">
                    <a:solidFill>
                      <a:srgbClr val="002060"/>
                    </a:solidFill>
                  </a:rPr>
                  <a:t>As a by-product, we obtained the PDF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</m:sub>
                    </m:sSub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e>
                        </m:d>
                      </m:num>
                      <m:den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e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p>
                        </m:sSup>
                      </m:den>
                    </m:f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  <m:r>
                                <a:rPr lang="ko-KR" altLang="en-US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sSup>
                                <m:sSup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p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p>
                                  </m:sSup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p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p>
                              </m:sSup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  <m:sSup>
                                <m:sSup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p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sup>
                              </m:sSup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−1/2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  <m:r>
                                <a:rPr lang="ko-KR" altLang="en-US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sSup>
                                <m:sSup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p>
                                    <m:sSup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p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sup>
                                  </m:sSup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p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p>
                                  </m:sSup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−3/2)</m:t>
                                  </m:r>
                                </m:sup>
                              </m:sSup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p>
                                    <m:sSup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p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sup>
                                  </m:sSup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−1/2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≤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≤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p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sup>
                              </m:sSup>
                            </m:e>
                          </m:mr>
                        </m:m>
                      </m:e>
                    </m:d>
                  </m:oMath>
                </a14:m>
                <a:endParaRPr lang="en-US" altLang="ko-KR" dirty="0">
                  <a:solidFill>
                    <a:srgbClr val="002060"/>
                  </a:solidFill>
                </a:endParaRPr>
              </a:p>
              <a:p>
                <a:pPr lvl="1"/>
                <a:r>
                  <a:rPr lang="en-US" altLang="ko-KR" dirty="0">
                    <a:solidFill>
                      <a:schemeClr val="tx1"/>
                    </a:solidFill>
                  </a:rPr>
                  <a:t>Total moment rate</a:t>
                </a:r>
              </a:p>
              <a:p>
                <a:pPr lvl="2"/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̇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</m:acc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  <m:sup>
                        <m:acc>
                          <m:accPr>
                            <m:chr m:val="̇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</m:acc>
                      </m:sup>
                      <m:e>
                        <m:acc>
                          <m:accPr>
                            <m:chr m:val="̇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acc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</m:d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</m:d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𝑑𝑚</m:t>
                        </m:r>
                      </m:e>
                    </m:nary>
                  </m:oMath>
                </a14:m>
                <a:r>
                  <a:rPr lang="en-US" altLang="ko-KR" i="1" dirty="0">
                    <a:latin typeface="Cambria Math" panose="02040503050406030204" pitchFamily="18" charset="0"/>
                  </a:rPr>
                  <a:t>,  </a:t>
                </a:r>
                <a:r>
                  <a:rPr lang="en-US" altLang="ko-KR" dirty="0">
                    <a:latin typeface="Cambria Math" panose="02040503050406030204" pitchFamily="18" charset="0"/>
                  </a:rPr>
                  <a:t>or</a:t>
                </a:r>
              </a:p>
              <a:p>
                <a:pPr lvl="2"/>
                <a14:m>
                  <m:oMath xmlns:m="http://schemas.openxmlformats.org/officeDocument/2006/math"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𝜇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𝑆</m:t>
                        </m:r>
                      </m:num>
                      <m:den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̇"/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</m:acc>
                          </m:e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p>
                      </m:den>
                    </m:f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p>
                        </m:s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𝛽</m:t>
                            </m:r>
                            <m:d>
                              <m:d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p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sup>
                                </m:sSup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p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</m:sSup>
                              </m:e>
                            </m:d>
                          </m:sup>
                        </m:sSup>
                      </m:num>
                      <m:den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den>
                    </m:f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+</m:t>
                    </m:r>
                    <m:func>
                      <m:func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</a:rPr>
                          <m:t>sinh</m:t>
                        </m:r>
                      </m:fName>
                      <m:e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l-GR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γ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/4 </m:t>
                            </m:r>
                          </m:e>
                        </m:d>
                      </m:e>
                    </m:func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𝑏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p>
                        </m:s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−1/4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)</m:t>
                        </m:r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𝛽</m:t>
                            </m:r>
                            <m:d>
                              <m:d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p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sup>
                                </m:sSup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p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</m:sSup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−3/2</m:t>
                                </m:r>
                              </m:e>
                            </m:d>
                          </m:sup>
                        </m:sSup>
                      </m:num>
                      <m:den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den>
                    </m:f>
                  </m:oMath>
                </a14:m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71AB5739-B7FE-43D8-8863-D46B212AF9F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33" t="-15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4603490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E3C5B50C-E505-4357-AFFB-D16FE4281B5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ko-KR" dirty="0"/>
                  <a:t>Displacement Distribution on Fault Plane</a:t>
                </a:r>
              </a:p>
              <a:p>
                <a:pPr lvl="1"/>
                <a:endParaRPr lang="en-US" altLang="ko-KR" sz="400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marL="266700" lvl="1" indent="0">
                  <a:buNone/>
                </a:pPr>
                <a:endParaRPr lang="en-US" altLang="ko-KR" dirty="0"/>
              </a:p>
              <a:p>
                <a:pPr marL="266700" lvl="1" indent="0">
                  <a:buNone/>
                </a:pPr>
                <a:endParaRPr lang="en-US" altLang="ko-KR" sz="1000" dirty="0"/>
              </a:p>
              <a:p>
                <a:pPr lvl="1"/>
                <a:r>
                  <a:rPr lang="en-US" altLang="ko-KR" dirty="0"/>
                  <a:t>Normalized slip: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acc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𝑢</m:t>
                        </m:r>
                      </m:num>
                      <m:den>
                        <m:acc>
                          <m:accPr>
                            <m:chr m:val="̅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</m:den>
                    </m:f>
                    <m:r>
                      <a:rPr lang="en-US" altLang="ko-KR" i="1">
                        <a:latin typeface="Cambria Math" panose="02040503050406030204" pitchFamily="18" charset="0"/>
                      </a:rPr>
                      <m:t>=1.3</m:t>
                    </m:r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</a:rPr>
                          <m:t>sin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1/2</m:t>
                        </m:r>
                      </m:sup>
                    </m:sSup>
                    <m:r>
                      <a:rPr lang="en-US" altLang="ko-K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𝜋</m:t>
                    </m:r>
                    <m:acc>
                      <m:accPr>
                        <m:chr m:val="̅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altLang="ko-KR" dirty="0"/>
                  <a:t>) (</a:t>
                </a:r>
                <a:r>
                  <a:rPr lang="en-US" altLang="ko-KR" dirty="0" err="1"/>
                  <a:t>Biasi</a:t>
                </a:r>
                <a:r>
                  <a:rPr lang="en-US" altLang="ko-KR" dirty="0"/>
                  <a:t> </a:t>
                </a:r>
                <a:r>
                  <a:rPr lang="en-US" altLang="ko-KR" i="1" dirty="0"/>
                  <a:t>et al</a:t>
                </a:r>
                <a:r>
                  <a:rPr lang="en-US" altLang="ko-KR" dirty="0"/>
                  <a:t>., 2013)</a:t>
                </a:r>
              </a:p>
              <a:p>
                <a:pPr lvl="2"/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acc>
                  </m:oMath>
                </a14:m>
                <a:r>
                  <a:rPr lang="en-US" altLang="ko-KR" dirty="0"/>
                  <a:t> : slip normalized by average slip over the whole fault length</a:t>
                </a:r>
              </a:p>
              <a:p>
                <a:pPr lvl="2"/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altLang="ko-KR" dirty="0"/>
                  <a:t> : normalized fault length,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sSub>
                          <m:sSub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endParaRPr lang="en-US" altLang="ko-KR" dirty="0"/>
              </a:p>
            </p:txBody>
          </p:sp>
        </mc:Choice>
        <mc:Fallback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E3C5B50C-E505-4357-AFFB-D16FE4281B5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33" t="-1511" b="-10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>
            <a:extLst>
              <a:ext uri="{FF2B5EF4-FFF2-40B4-BE49-F238E27FC236}">
                <a16:creationId xmlns:a16="http://schemas.microsoft.com/office/drawing/2014/main" id="{F699DA58-28BF-4FA3-9A48-B282BE6F77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632" y="908720"/>
            <a:ext cx="5184576" cy="3963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8934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E588A4EE-F882-48E0-97E3-BF60DD27AF3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260648"/>
                <a:ext cx="8229600" cy="6120680"/>
              </a:xfrm>
            </p:spPr>
            <p:txBody>
              <a:bodyPr/>
              <a:lstStyle/>
              <a:p>
                <a:r>
                  <a:rPr lang="en-US" altLang="ko-KR" dirty="0"/>
                  <a:t>Categories of Assessment Methods</a:t>
                </a:r>
              </a:p>
              <a:p>
                <a:pPr lvl="1">
                  <a:spcBef>
                    <a:spcPts val="600"/>
                  </a:spcBef>
                  <a:spcAft>
                    <a:spcPts val="0"/>
                  </a:spcAft>
                </a:pPr>
                <a:r>
                  <a:rPr lang="en-US" altLang="ko-KR" dirty="0"/>
                  <a:t>Network-based methods</a:t>
                </a:r>
              </a:p>
              <a:p>
                <a:pPr lvl="2">
                  <a:spcBef>
                    <a:spcPts val="600"/>
                  </a:spcBef>
                  <a:spcAft>
                    <a:spcPts val="0"/>
                  </a:spcAft>
                </a:pPr>
                <a:r>
                  <a:rPr lang="en-US" altLang="ko-KR" dirty="0"/>
                  <a:t>Use detection capability of a seismic network</a:t>
                </a:r>
              </a:p>
              <a:p>
                <a:pPr lvl="3">
                  <a:spcBef>
                    <a:spcPts val="600"/>
                  </a:spcBef>
                  <a:spcAft>
                    <a:spcPts val="0"/>
                  </a:spcAft>
                </a:pPr>
                <a:r>
                  <a:rPr lang="en-US" altLang="ko-KR" dirty="0"/>
                  <a:t>Background noise, network configuration, instrumentation, etc.</a:t>
                </a:r>
              </a:p>
              <a:p>
                <a:pPr lvl="1">
                  <a:spcBef>
                    <a:spcPts val="600"/>
                  </a:spcBef>
                  <a:spcAft>
                    <a:spcPts val="0"/>
                  </a:spcAft>
                </a:pPr>
                <a:r>
                  <a:rPr lang="en-US" altLang="ko-KR" dirty="0"/>
                  <a:t>Catalog-based methods</a:t>
                </a:r>
              </a:p>
              <a:p>
                <a:pPr lvl="2">
                  <a:spcBef>
                    <a:spcPts val="600"/>
                  </a:spcBef>
                  <a:spcAft>
                    <a:spcPts val="0"/>
                  </a:spcAft>
                </a:pPr>
                <a:r>
                  <a:rPr lang="en-US" altLang="ko-KR" dirty="0"/>
                  <a:t>Use day-to-night noise modulation</a:t>
                </a:r>
              </a:p>
              <a:p>
                <a:pPr lvl="3">
                  <a:spcBef>
                    <a:spcPts val="600"/>
                  </a:spcBef>
                  <a:spcAft>
                    <a:spcPts val="0"/>
                  </a:spcAft>
                </a:pPr>
                <a:r>
                  <a:rPr lang="en-US" altLang="ko-KR" dirty="0"/>
                  <a:t>Proposed by </a:t>
                </a:r>
                <a:r>
                  <a:rPr lang="en-US" altLang="ko-KR" dirty="0" err="1"/>
                  <a:t>Rydelek</a:t>
                </a:r>
                <a:r>
                  <a:rPr lang="en-US" altLang="ko-KR" dirty="0"/>
                  <a:t> and Sacks (1989)</a:t>
                </a:r>
              </a:p>
              <a:p>
                <a:pPr lvl="3">
                  <a:spcBef>
                    <a:spcPts val="600"/>
                  </a:spcBef>
                  <a:spcAft>
                    <a:spcPts val="0"/>
                  </a:spcAft>
                </a:pPr>
                <a:r>
                  <a:rPr lang="en-US" altLang="ko-KR" dirty="0"/>
                  <a:t>Can be considered as a network-based method</a:t>
                </a:r>
              </a:p>
              <a:p>
                <a:pPr lvl="2">
                  <a:spcBef>
                    <a:spcPts val="600"/>
                  </a:spcBef>
                  <a:spcAft>
                    <a:spcPts val="0"/>
                  </a:spcAft>
                  <a:buClr>
                    <a:srgbClr val="C00000"/>
                  </a:buClr>
                </a:pPr>
                <a:r>
                  <a:rPr lang="en-US" altLang="ko-KR" dirty="0">
                    <a:solidFill>
                      <a:srgbClr val="C00000"/>
                    </a:solidFill>
                  </a:rPr>
                  <a:t>Assumption of self-similarity for earthquake frequencies</a:t>
                </a:r>
              </a:p>
              <a:p>
                <a:pPr lvl="3">
                  <a:spcBef>
                    <a:spcPts val="600"/>
                  </a:spcBef>
                  <a:spcAft>
                    <a:spcPts val="0"/>
                  </a:spcAft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altLang="ko-KR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altLang="ko-KR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func>
                    <m:r>
                      <a:rPr lang="en-US" altLang="ko-KR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ko-KR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ko-KR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𝑏𝑀</m:t>
                    </m:r>
                  </m:oMath>
                </a14:m>
                <a:endParaRPr lang="en-US" altLang="ko-KR" dirty="0">
                  <a:solidFill>
                    <a:srgbClr val="C00000"/>
                  </a:solidFill>
                </a:endParaRPr>
              </a:p>
              <a:p>
                <a:pPr lvl="3">
                  <a:spcBef>
                    <a:spcPts val="600"/>
                  </a:spcBef>
                  <a:spcAft>
                    <a:spcPts val="0"/>
                  </a:spcAft>
                </a:pPr>
                <a:r>
                  <a:rPr lang="en-US" altLang="ko-KR" dirty="0">
                    <a:solidFill>
                      <a:srgbClr val="C00000"/>
                    </a:solidFill>
                  </a:rPr>
                  <a:t>Focus of this course</a:t>
                </a:r>
                <a:endParaRPr lang="en-US" altLang="ko-KR" dirty="0"/>
              </a:p>
              <a:p>
                <a:pPr>
                  <a:spcBef>
                    <a:spcPts val="600"/>
                  </a:spcBef>
                  <a:spcAft>
                    <a:spcPts val="0"/>
                  </a:spcAft>
                </a:pPr>
                <a:r>
                  <a:rPr lang="en-US" altLang="ko-KR" dirty="0"/>
                  <a:t>General Procedure</a:t>
                </a:r>
              </a:p>
              <a:p>
                <a:pPr lvl="1">
                  <a:spcBef>
                    <a:spcPts val="600"/>
                  </a:spcBef>
                  <a:spcAft>
                    <a:spcPts val="0"/>
                  </a:spcAft>
                </a:pPr>
                <a:r>
                  <a:rPr lang="en-US" altLang="ko-KR" dirty="0"/>
                  <a:t>Introducing the cut-off magnitude,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𝑐𝑜</m:t>
                        </m:r>
                      </m:sub>
                    </m:sSub>
                  </m:oMath>
                </a14:m>
                <a:endParaRPr lang="en-US" altLang="ko-KR" dirty="0"/>
              </a:p>
              <a:p>
                <a:pPr lvl="2">
                  <a:spcBef>
                    <a:spcPts val="600"/>
                  </a:spcBef>
                  <a:spcAft>
                    <a:spcPts val="0"/>
                  </a:spcAft>
                </a:pPr>
                <a:r>
                  <a:rPr lang="en-US" altLang="ko-KR" dirty="0"/>
                  <a:t>Starting from minimum magnitude of catalog</a:t>
                </a:r>
              </a:p>
              <a:p>
                <a:pPr lvl="2">
                  <a:spcBef>
                    <a:spcPts val="600"/>
                  </a:spcBef>
                  <a:spcAft>
                    <a:spcPts val="0"/>
                  </a:spcAft>
                </a:pPr>
                <a:r>
                  <a:rPr lang="en-US" altLang="ko-KR" dirty="0"/>
                  <a:t>Gradually increasing by magnitude interval width</a:t>
                </a:r>
              </a:p>
              <a:p>
                <a:pPr lvl="1">
                  <a:spcBef>
                    <a:spcPts val="600"/>
                  </a:spcBef>
                  <a:spcAft>
                    <a:spcPts val="0"/>
                  </a:spcAft>
                </a:pPr>
                <a:r>
                  <a:rPr lang="en-US" altLang="ko-KR" dirty="0"/>
                  <a:t>Repetition of analysis for increasing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𝑐𝑜</m:t>
                        </m:r>
                      </m:sub>
                    </m:sSub>
                  </m:oMath>
                </a14:m>
                <a:endParaRPr lang="en-US" altLang="ko-KR" dirty="0"/>
              </a:p>
              <a:p>
                <a:pPr lvl="1">
                  <a:spcBef>
                    <a:spcPts val="600"/>
                  </a:spcBef>
                  <a:spcAft>
                    <a:spcPts val="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𝑐𝑜</m:t>
                        </m:r>
                      </m:sub>
                    </m:sSub>
                  </m:oMath>
                </a14:m>
                <a:r>
                  <a:rPr lang="en-US" altLang="ko-KR" dirty="0"/>
                  <a:t> if certain conditions are met</a:t>
                </a:r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E588A4EE-F882-48E0-97E3-BF60DD27AF3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260648"/>
                <a:ext cx="8229600" cy="6120680"/>
              </a:xfrm>
              <a:blipFill>
                <a:blip r:embed="rId2"/>
                <a:stretch>
                  <a:fillRect l="-1333" t="-1494" b="-23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8921008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제목 1">
                <a:extLst>
                  <a:ext uri="{FF2B5EF4-FFF2-40B4-BE49-F238E27FC236}">
                    <a16:creationId xmlns:a16="http://schemas.microsoft.com/office/drawing/2014/main" id="{7A229867-696B-424B-A52B-3E4A795887E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altLang="ko-KR" dirty="0"/>
                  <a:t>Estimation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𝒎</m:t>
                        </m:r>
                      </m:e>
                      <m:sub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𝒎𝒂𝒙</m:t>
                        </m:r>
                      </m:sub>
                    </m:sSub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" name="제목 1">
                <a:extLst>
                  <a:ext uri="{FF2B5EF4-FFF2-40B4-BE49-F238E27FC236}">
                    <a16:creationId xmlns:a16="http://schemas.microsoft.com/office/drawing/2014/main" id="{7A229867-696B-424B-A52B-3E4A795887E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t="-16129" b="-440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BC21666B-1F33-4F18-9966-42F2428E765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764703"/>
                <a:ext cx="8229600" cy="5626545"/>
              </a:xfrm>
            </p:spPr>
            <p:txBody>
              <a:bodyPr/>
              <a:lstStyle/>
              <a:p>
                <a:r>
                  <a:rPr lang="en-US" altLang="ko-KR" dirty="0"/>
                  <a:t>Assumption</a:t>
                </a:r>
              </a:p>
              <a:p>
                <a:pPr lvl="1"/>
                <a:r>
                  <a:rPr lang="en-US" altLang="ko-KR" dirty="0"/>
                  <a:t>Growth of the fault dimension due to the occurrence of earthquakes is negligible to small</a:t>
                </a:r>
              </a:p>
              <a:p>
                <a:pPr lvl="1"/>
                <a:endParaRPr lang="en-US" altLang="ko-KR" sz="400" dirty="0"/>
              </a:p>
              <a:p>
                <a:r>
                  <a:rPr lang="en-US" altLang="ko-KR" dirty="0"/>
                  <a:t>Use of Geologic and Geodetic Data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𝒎</m:t>
                        </m:r>
                      </m:e>
                      <m:sub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𝒎𝒂𝒙</m:t>
                        </m:r>
                      </m:sub>
                    </m:sSub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is observed when the whole fault surface is ruptured</a:t>
                </a:r>
              </a:p>
              <a:p>
                <a:pPr lvl="1"/>
                <a:r>
                  <a:rPr lang="en-US" altLang="ko-KR" dirty="0"/>
                  <a:t>Empirical relations on the magnitude-rupture length or magnitude-rupture area can be used for the estimation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𝒎</m:t>
                        </m:r>
                      </m:e>
                      <m:sub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𝒎𝒂𝒙</m:t>
                        </m:r>
                      </m:sub>
                    </m:sSub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BC21666B-1F33-4F18-9966-42F2428E765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764703"/>
                <a:ext cx="8229600" cy="5626545"/>
              </a:xfrm>
              <a:blipFill>
                <a:blip r:embed="rId3"/>
                <a:stretch>
                  <a:fillRect l="-1333" t="-15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7736716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CF0911-CC8F-49F0-97D7-853CA55E2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76872"/>
            <a:ext cx="8229600" cy="2016224"/>
          </a:xfrm>
          <a:gradFill>
            <a:gsLst>
              <a:gs pos="0">
                <a:srgbClr val="5B81EB"/>
              </a:gs>
              <a:gs pos="100000">
                <a:schemeClr val="accent1">
                  <a:lumMod val="45000"/>
                  <a:lumOff val="55000"/>
                </a:schemeClr>
              </a:gs>
              <a:gs pos="54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anchor="ctr"/>
          <a:lstStyle/>
          <a:p>
            <a:r>
              <a:rPr lang="en-US" altLang="ko-KR" sz="3600" dirty="0">
                <a:solidFill>
                  <a:schemeClr val="accent6">
                    <a:lumMod val="50000"/>
                  </a:schemeClr>
                </a:solidFill>
              </a:rPr>
              <a:t>Chapter 8</a:t>
            </a:r>
            <a:br>
              <a:rPr lang="en-US" altLang="ko-KR" sz="3600" dirty="0">
                <a:solidFill>
                  <a:schemeClr val="accent6">
                    <a:lumMod val="50000"/>
                  </a:schemeClr>
                </a:solidFill>
              </a:rPr>
            </a:br>
            <a:r>
              <a:rPr lang="en-US" altLang="ko-KR" sz="3600" dirty="0">
                <a:solidFill>
                  <a:schemeClr val="accent6">
                    <a:lumMod val="50000"/>
                  </a:schemeClr>
                </a:solidFill>
              </a:rPr>
              <a:t>Topical Issues</a:t>
            </a:r>
            <a:endParaRPr lang="ko-KR" altLang="en-US" sz="36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743209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99B99D-FA3C-4EBB-994D-5E6951C43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Effect of Catalog Combination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511648D-ECA7-429A-AF76-2DE6423754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764703"/>
            <a:ext cx="8229600" cy="5626545"/>
          </a:xfrm>
        </p:spPr>
        <p:txBody>
          <a:bodyPr/>
          <a:lstStyle/>
          <a:p>
            <a:r>
              <a:rPr lang="en-US" altLang="ko-KR" dirty="0"/>
              <a:t>Purpose</a:t>
            </a:r>
          </a:p>
          <a:p>
            <a:pPr lvl="1"/>
            <a:endParaRPr lang="en-US" altLang="ko-KR" sz="400" dirty="0"/>
          </a:p>
          <a:p>
            <a:pPr lvl="1"/>
            <a:r>
              <a:rPr lang="en-US" altLang="ko-KR" dirty="0"/>
              <a:t>To increase</a:t>
            </a:r>
            <a:r>
              <a:rPr lang="ko-KR" altLang="en-US" dirty="0"/>
              <a:t> </a:t>
            </a:r>
            <a:r>
              <a:rPr lang="en-US" altLang="ko-KR" dirty="0"/>
              <a:t>catalog size for stable estimation of seismicity parameter by extending spatial and/or temporal domains</a:t>
            </a:r>
          </a:p>
          <a:p>
            <a:pPr lvl="1"/>
            <a:endParaRPr lang="en-US" altLang="ko-KR" sz="600" dirty="0"/>
          </a:p>
          <a:p>
            <a:r>
              <a:rPr lang="en-US" altLang="ko-KR" dirty="0"/>
              <a:t>Case study (Noh, 2020)</a:t>
            </a:r>
          </a:p>
          <a:p>
            <a:pPr lvl="1"/>
            <a:r>
              <a:rPr lang="en-US" altLang="ko-KR" dirty="0"/>
              <a:t>3,255 events of M0.1~M5.2 from KMA catalogs for</a:t>
            </a:r>
          </a:p>
          <a:p>
            <a:pPr lvl="2"/>
            <a:r>
              <a:rPr lang="en-US" altLang="ko-KR" dirty="0"/>
              <a:t>Period: 1981~2015</a:t>
            </a:r>
          </a:p>
          <a:p>
            <a:pPr lvl="2"/>
            <a:r>
              <a:rPr lang="en-US" altLang="ko-KR" dirty="0"/>
              <a:t>Events designated as ‘domestic’ by KMA</a:t>
            </a:r>
          </a:p>
          <a:p>
            <a:pPr lvl="1"/>
            <a:r>
              <a:rPr lang="en-US" altLang="ko-KR" dirty="0"/>
              <a:t>Sub-catalogs</a:t>
            </a:r>
          </a:p>
          <a:p>
            <a:pPr lvl="2"/>
            <a:r>
              <a:rPr lang="en-US" altLang="ko-KR" dirty="0"/>
              <a:t>Sub-catalog </a:t>
            </a:r>
            <a:r>
              <a:rPr lang="en-US" altLang="ko-KR" b="1" dirty="0"/>
              <a:t>SL</a:t>
            </a:r>
            <a:r>
              <a:rPr lang="en-US" altLang="ko-KR" dirty="0"/>
              <a:t> includes the events occurred in the land of South Korea</a:t>
            </a:r>
          </a:p>
          <a:p>
            <a:pPr lvl="2"/>
            <a:r>
              <a:rPr lang="en-US" altLang="ko-KR" dirty="0"/>
              <a:t>Sub-catalog </a:t>
            </a:r>
            <a:r>
              <a:rPr lang="en-US" altLang="ko-KR" b="1" dirty="0"/>
              <a:t>NL</a:t>
            </a:r>
            <a:r>
              <a:rPr lang="en-US" altLang="ko-KR" dirty="0"/>
              <a:t> includes the events occurred in the land</a:t>
            </a:r>
            <a:r>
              <a:rPr lang="ko-KR" altLang="en-US"/>
              <a:t> </a:t>
            </a:r>
            <a:r>
              <a:rPr lang="en-US" altLang="ko-KR"/>
              <a:t>of north Korea</a:t>
            </a:r>
          </a:p>
          <a:p>
            <a:pPr lvl="2"/>
            <a:r>
              <a:rPr lang="en-US" altLang="ko-KR" dirty="0"/>
              <a:t>Sub-catalog </a:t>
            </a:r>
            <a:r>
              <a:rPr lang="en-US" altLang="ko-KR" b="1" dirty="0"/>
              <a:t>AO</a:t>
            </a:r>
            <a:r>
              <a:rPr lang="en-US" altLang="ko-KR" dirty="0"/>
              <a:t> includes the off-shore events</a:t>
            </a:r>
          </a:p>
        </p:txBody>
      </p:sp>
    </p:spTree>
    <p:extLst>
      <p:ext uri="{BB962C8B-B14F-4D97-AF65-F5344CB8AC3E}">
        <p14:creationId xmlns:p14="http://schemas.microsoft.com/office/powerpoint/2010/main" val="280616408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E1DE3FF2-BF2A-45EF-B86B-71745FA3A22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1"/>
                <a:r>
                  <a:rPr lang="en-US" altLang="ko-KR" dirty="0"/>
                  <a:t>Estimates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ko-KR" b="0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endParaRPr lang="en-US" altLang="ko-KR" dirty="0"/>
              </a:p>
              <a:p>
                <a:pPr lvl="2"/>
                <a:r>
                  <a:rPr lang="en-US" altLang="ko-KR" dirty="0"/>
                  <a:t>Estimates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dirty="0">
                            <a:latin typeface="Cambria Math"/>
                          </a:rPr>
                          <m:t>𝑚</m:t>
                        </m:r>
                      </m:e>
                      <m:sub>
                        <m:r>
                          <a:rPr lang="en-US" altLang="ko-KR" i="1" dirty="0">
                            <a:latin typeface="Cambria Math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altLang="ko-KR" dirty="0"/>
                  <a:t> are high even for the SL, considering the Korean seismic network density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dirty="0">
                            <a:latin typeface="Cambria Math"/>
                          </a:rPr>
                          <m:t>𝑚</m:t>
                        </m:r>
                      </m:e>
                      <m:sub>
                        <m:r>
                          <a:rPr lang="en-US" altLang="ko-KR" i="1" dirty="0">
                            <a:latin typeface="Cambria Math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altLang="ko-KR" dirty="0"/>
                  <a:t> for the AO and the NL are lager than that for the inland events SL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dirty="0">
                            <a:latin typeface="Cambria Math"/>
                          </a:rPr>
                          <m:t>𝑚</m:t>
                        </m:r>
                      </m:e>
                      <m:sub>
                        <m:r>
                          <a:rPr lang="en-US" altLang="ko-KR" i="1" dirty="0">
                            <a:latin typeface="Cambria Math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altLang="ko-KR" dirty="0"/>
                  <a:t> for the sub-catalogs (SL+AO) or (SL+AO+NL) is much higher than those for the sub-catalog SL as well as the sub-catalog AO or the sub-catalog NL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E1DE3FF2-BF2A-45EF-B86B-71745FA3A22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60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>
            <a:extLst>
              <a:ext uri="{FF2B5EF4-FFF2-40B4-BE49-F238E27FC236}">
                <a16:creationId xmlns:a16="http://schemas.microsoft.com/office/drawing/2014/main" id="{5738EB25-1CFF-49A6-B11E-C6072F8785C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2937532"/>
            <a:ext cx="8064896" cy="1931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74963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0925941-3921-460F-B0D6-A940E42EA5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altLang="ko-KR" dirty="0"/>
              <a:t>There exits a trade-off between the completeness and the spatiotemporal coverage of an earthquake catalog</a:t>
            </a:r>
          </a:p>
          <a:p>
            <a:pPr lvl="2"/>
            <a:r>
              <a:rPr lang="en-US" altLang="ko-KR" dirty="0"/>
              <a:t>To enhance the completeness of an earthquake catalog, divide the catalog into sub-catalogs considering the spatiotemporal detectability of the seismic network</a:t>
            </a:r>
          </a:p>
          <a:p>
            <a:pPr lvl="2"/>
            <a:r>
              <a:rPr lang="en-US" altLang="ko-KR" dirty="0"/>
              <a:t>Or, </a:t>
            </a:r>
            <a:r>
              <a:rPr lang="en-US" altLang="ko-KR" dirty="0">
                <a:latin typeface="Trebuchet MS" panose="020B0603020202020204" pitchFamily="34" charset="0"/>
              </a:rPr>
              <a:t>one may combine several catalogs to cover a larger region or a longer period at the expense of catalog completeness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3348757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DA82C0-192E-4EE1-9F0E-0AB3625D9C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Earthquake Double Counting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D7B6A81-7D61-4250-93AF-5C8E199714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764703"/>
            <a:ext cx="8229600" cy="5626545"/>
          </a:xfrm>
        </p:spPr>
        <p:txBody>
          <a:bodyPr/>
          <a:lstStyle/>
          <a:p>
            <a:r>
              <a:rPr lang="en-US" altLang="ko-KR" dirty="0"/>
              <a:t>Types of Seismic Sources</a:t>
            </a:r>
          </a:p>
          <a:p>
            <a:pPr lvl="1"/>
            <a:endParaRPr lang="en-US" altLang="ko-KR" sz="400" dirty="0"/>
          </a:p>
          <a:p>
            <a:pPr lvl="1"/>
            <a:r>
              <a:rPr lang="en-US" altLang="ko-KR" dirty="0"/>
              <a:t>Fault source</a:t>
            </a:r>
          </a:p>
          <a:p>
            <a:pPr lvl="2"/>
            <a:r>
              <a:rPr lang="en-US" altLang="ko-KR" dirty="0"/>
              <a:t>A fault capable of generating earthquakes</a:t>
            </a:r>
          </a:p>
          <a:p>
            <a:pPr lvl="1"/>
            <a:r>
              <a:rPr lang="en-US" altLang="ko-KR" dirty="0"/>
              <a:t>Area (Volume) source</a:t>
            </a:r>
          </a:p>
          <a:p>
            <a:pPr lvl="2"/>
            <a:r>
              <a:rPr lang="en-US" altLang="ko-KR" dirty="0"/>
              <a:t>A zone where earthquake occurs but the faults responsible those earthquakes are not identified</a:t>
            </a:r>
          </a:p>
          <a:p>
            <a:pPr lvl="2"/>
            <a:r>
              <a:rPr lang="en-US" altLang="ko-KR" dirty="0"/>
              <a:t>Could be a large background source, or further divided into several area sources depending on the difference in seismic activities</a:t>
            </a:r>
          </a:p>
          <a:p>
            <a:pPr lvl="3"/>
            <a:endParaRPr lang="en-US" altLang="ko-KR" sz="400" dirty="0"/>
          </a:p>
          <a:p>
            <a:r>
              <a:rPr lang="en-US" altLang="ko-KR" dirty="0"/>
              <a:t>Spatial Overlapping</a:t>
            </a:r>
          </a:p>
          <a:p>
            <a:pPr lvl="1"/>
            <a:r>
              <a:rPr lang="en-US" altLang="ko-KR" dirty="0"/>
              <a:t>A fault source generally passes through one or more area sources</a:t>
            </a:r>
          </a:p>
          <a:p>
            <a:pPr lvl="1"/>
            <a:r>
              <a:rPr lang="en-US" altLang="ko-KR" dirty="0"/>
              <a:t>Those earthquakes counted in for a fault source should not be counted in for the area sources again that contain the fault source</a:t>
            </a:r>
          </a:p>
          <a:p>
            <a:pPr lvl="2"/>
            <a:r>
              <a:rPr lang="en-US" altLang="ko-KR" dirty="0"/>
              <a:t>If a new fault source added, the seismicity of all surrounding area sources should be re-assessed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4232601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C5F98D49-07C2-4EAE-B82A-7112F4FA53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ko-KR" dirty="0"/>
                  <a:t>Practical Limits</a:t>
                </a:r>
              </a:p>
              <a:p>
                <a:pPr lvl="1"/>
                <a:endParaRPr lang="en-US" altLang="ko-KR" sz="400" dirty="0"/>
              </a:p>
              <a:p>
                <a:pPr lvl="1"/>
                <a:r>
                  <a:rPr lang="en-US" altLang="ko-KR" dirty="0"/>
                  <a:t>Important seismic parameters to be re-assessed</a:t>
                </a:r>
              </a:p>
              <a:p>
                <a:pPr lvl="2"/>
                <a:r>
                  <a:rPr lang="en-US" altLang="ko-KR" dirty="0"/>
                  <a:t>Annual rate, Richter-b,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endParaRPr lang="en-US" altLang="ko-KR" dirty="0"/>
              </a:p>
              <a:p>
                <a:pPr lvl="2"/>
                <a:endParaRPr lang="en-US" altLang="ko-KR" sz="400" dirty="0"/>
              </a:p>
              <a:p>
                <a:pPr lvl="1"/>
                <a:r>
                  <a:rPr lang="en-US" altLang="ko-KR" dirty="0"/>
                  <a:t>Difficulty in separation of earthquakes</a:t>
                </a:r>
              </a:p>
              <a:p>
                <a:pPr lvl="2"/>
                <a:r>
                  <a:rPr lang="en-US" altLang="ko-KR" dirty="0"/>
                  <a:t>Complete separation of earthquakes of a fault source from the surrounding area sources is impossible due to the uncertainties of the earthquake location and the subsurface structure of fault</a:t>
                </a:r>
              </a:p>
              <a:p>
                <a:pPr lvl="2"/>
                <a:r>
                  <a:rPr lang="en-US" altLang="ko-KR" dirty="0"/>
                  <a:t>Especially, the earthquake location is more uncertain for smaller and older earthquakes</a:t>
                </a:r>
              </a:p>
              <a:p>
                <a:pPr lvl="2"/>
                <a:r>
                  <a:rPr lang="en-US" altLang="ko-KR" dirty="0"/>
                  <a:t>There are some cases where all the large earthquakes, say, larger than M=6.5 are attributed to fault sources</a:t>
                </a:r>
              </a:p>
              <a:p>
                <a:pPr lvl="2"/>
                <a:endParaRPr lang="en-US" altLang="ko-KR" sz="400" dirty="0"/>
              </a:p>
              <a:p>
                <a:pPr lvl="1"/>
                <a:r>
                  <a:rPr lang="en-US" altLang="ko-KR" dirty="0"/>
                  <a:t>Difficulty in the Quaternary faults in Korea</a:t>
                </a:r>
              </a:p>
              <a:p>
                <a:pPr lvl="2"/>
                <a:r>
                  <a:rPr lang="en-US" altLang="ko-KR" dirty="0"/>
                  <a:t>They have been identified solely based on surface geological investigation</a:t>
                </a:r>
              </a:p>
              <a:p>
                <a:pPr lvl="2"/>
                <a:r>
                  <a:rPr lang="en-US" altLang="ko-KR" dirty="0"/>
                  <a:t>There are big uncertainties in the seismic parameter assessed from the geological observation only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C5F98D49-07C2-4EAE-B82A-7112F4FA53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33" t="-1511" r="-148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3129204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BF7CC78C-C813-4BAD-83DA-F9D982B771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ko-KR" dirty="0"/>
                  <a:t>Valid Principles</a:t>
                </a:r>
              </a:p>
              <a:p>
                <a:pPr lvl="1"/>
                <a:endParaRPr lang="en-US" altLang="ko-KR" sz="400" dirty="0"/>
              </a:p>
              <a:p>
                <a:pPr lvl="1"/>
                <a:r>
                  <a:rPr lang="en-US" altLang="ko-KR" dirty="0"/>
                  <a:t>Axiomatic proposition</a:t>
                </a:r>
              </a:p>
              <a:p>
                <a:pPr lvl="2"/>
                <a:r>
                  <a:rPr lang="en-US" altLang="ko-KR" dirty="0"/>
                  <a:t>There has been a fault. Therefore, finding out the fault does not change the past earthquake history.</a:t>
                </a:r>
              </a:p>
              <a:p>
                <a:pPr marL="1438275" lvl="2">
                  <a:buClr>
                    <a:schemeClr val="bg1"/>
                  </a:buClr>
                </a:pP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sSub>
                          <m:sSub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sup>
                      <m:e>
                        <m:sSubSup>
                          <m:sSubSup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  <m:t>𝜈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p>
                        </m:sSubSup>
                      </m:e>
                    </m:nary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</m:sup>
                      <m:e>
                        <m:sSubSup>
                          <m:sSub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𝜈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p>
                        </m:sSubSup>
                      </m:e>
                    </m:nary>
                  </m:oMath>
                </a14:m>
                <a:r>
                  <a:rPr lang="en-US" altLang="ko-KR" dirty="0"/>
                  <a:t>				(1)</a:t>
                </a:r>
              </a:p>
              <a:p>
                <a:pPr lvl="3"/>
                <a:r>
                  <a:rPr lang="en-US" altLang="ko-KR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altLang="ko-KR" dirty="0"/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𝜈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𝑏</m:t>
                        </m:r>
                      </m:sup>
                    </m:sSubSup>
                  </m:oMath>
                </a14:m>
                <a:r>
                  <a:rPr lang="en-US" altLang="ko-KR" dirty="0"/>
                  <a:t> are the number of sources and annual rate of the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ko-KR" dirty="0"/>
                  <a:t>-</a:t>
                </a:r>
                <a:r>
                  <a:rPr lang="en-US" altLang="ko-KR" dirty="0" err="1"/>
                  <a:t>th</a:t>
                </a:r>
                <a:r>
                  <a:rPr lang="en-US" altLang="ko-KR" dirty="0"/>
                  <a:t> source </a:t>
                </a:r>
                <a:r>
                  <a:rPr lang="en-US" altLang="ko-KR" dirty="0">
                    <a:solidFill>
                      <a:srgbClr val="C00000"/>
                    </a:solidFill>
                  </a:rPr>
                  <a:t>before</a:t>
                </a:r>
                <a:r>
                  <a:rPr lang="en-US" altLang="ko-KR" dirty="0"/>
                  <a:t> a new fault source is added, and</a:t>
                </a:r>
              </a:p>
              <a:p>
                <a:pPr lvl="3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altLang="ko-KR" dirty="0"/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𝜈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p>
                    </m:sSubSup>
                  </m:oMath>
                </a14:m>
                <a:r>
                  <a:rPr lang="en-US" altLang="ko-KR" dirty="0"/>
                  <a:t> are the number of sources and annual rate of the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altLang="ko-KR" dirty="0"/>
                  <a:t>-</a:t>
                </a:r>
                <a:r>
                  <a:rPr lang="en-US" altLang="ko-KR" dirty="0" err="1"/>
                  <a:t>th</a:t>
                </a:r>
                <a:r>
                  <a:rPr lang="en-US" altLang="ko-KR" dirty="0"/>
                  <a:t> source </a:t>
                </a:r>
                <a:r>
                  <a:rPr lang="en-US" altLang="ko-KR" dirty="0">
                    <a:solidFill>
                      <a:srgbClr val="C00000"/>
                    </a:solidFill>
                  </a:rPr>
                  <a:t>after</a:t>
                </a:r>
                <a:r>
                  <a:rPr lang="en-US" altLang="ko-KR" dirty="0"/>
                  <a:t> a new fault source is added</a:t>
                </a:r>
              </a:p>
              <a:p>
                <a:pPr lvl="1"/>
                <a:r>
                  <a:rPr lang="en-US" altLang="ko-KR" dirty="0"/>
                  <a:t>Limit of the axiomatic proposition</a:t>
                </a:r>
              </a:p>
              <a:p>
                <a:pPr lvl="2"/>
                <a:r>
                  <a:rPr lang="en-US" altLang="ko-KR" dirty="0"/>
                  <a:t>It does not separate earthquakes themselves, but just annul rates</a:t>
                </a:r>
              </a:p>
              <a:p>
                <a:pPr lvl="2"/>
                <a:r>
                  <a:rPr lang="en-US" altLang="ko-KR" dirty="0"/>
                  <a:t>Thus, it offers no information necessary for re-assessment of the Richter-b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endParaRPr lang="en-US" altLang="ko-KR" dirty="0"/>
              </a:p>
              <a:p>
                <a:pPr lvl="1"/>
                <a:r>
                  <a:rPr lang="en-US" altLang="ko-KR" dirty="0"/>
                  <a:t>Re-assessment of area sources</a:t>
                </a:r>
              </a:p>
              <a:p>
                <a:pPr lvl="2"/>
                <a:r>
                  <a:rPr lang="en-US" altLang="ko-KR" dirty="0"/>
                  <a:t>Annual rates</a:t>
                </a:r>
              </a:p>
              <a:p>
                <a:pPr lvl="3"/>
                <a:r>
                  <a:rPr lang="en-US" altLang="ko-KR" dirty="0"/>
                  <a:t>Fault: annual rate can be estimated from the geodetic information or paleo-seismic survey</a:t>
                </a:r>
              </a:p>
              <a:p>
                <a:pPr lvl="3"/>
                <a:r>
                  <a:rPr lang="en-US" altLang="ko-KR" dirty="0"/>
                  <a:t>Area: annul rates of surrounding area sources can be corrected to the remaining amount of annual rate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BF7CC78C-C813-4BAD-83DA-F9D982B771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33" t="-1511" b="-26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301712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BF7CC78C-C813-4BAD-83DA-F9D982B771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buClr>
                    <a:schemeClr val="bg1">
                      <a:lumMod val="65000"/>
                    </a:schemeClr>
                  </a:buClr>
                </a:pPr>
                <a:r>
                  <a:rPr lang="en-US" altLang="ko-KR" dirty="0">
                    <a:solidFill>
                      <a:schemeClr val="bg1">
                        <a:lumMod val="65000"/>
                      </a:schemeClr>
                    </a:solidFill>
                  </a:rPr>
                  <a:t>Valid Principles</a:t>
                </a:r>
              </a:p>
              <a:p>
                <a:pPr lvl="1"/>
                <a:endParaRPr lang="en-US" altLang="ko-KR" sz="400" dirty="0"/>
              </a:p>
              <a:p>
                <a:pPr lvl="1">
                  <a:buClr>
                    <a:schemeClr val="bg1">
                      <a:lumMod val="65000"/>
                    </a:schemeClr>
                  </a:buClr>
                </a:pPr>
                <a:r>
                  <a:rPr lang="en-US" altLang="ko-KR" dirty="0">
                    <a:solidFill>
                      <a:schemeClr val="bg1">
                        <a:lumMod val="65000"/>
                      </a:schemeClr>
                    </a:solidFill>
                  </a:rPr>
                  <a:t>Re-assessment of area sources (continued)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endParaRPr lang="en-US" altLang="ko-KR" dirty="0"/>
              </a:p>
              <a:p>
                <a:pPr lvl="3"/>
                <a:r>
                  <a:rPr lang="en-US" altLang="ko-KR" dirty="0"/>
                  <a:t>Fault: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en-US" altLang="ko-KR" dirty="0"/>
                  <a:t> can be estimated from the geologic information</a:t>
                </a:r>
              </a:p>
              <a:p>
                <a:pPr lvl="3"/>
                <a:r>
                  <a:rPr lang="en-US" altLang="ko-KR" dirty="0"/>
                  <a:t>Area: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en-US" altLang="ko-KR" dirty="0"/>
                  <a:t> of an area source is estimated from the earthquake catalog</a:t>
                </a:r>
              </a:p>
              <a:p>
                <a:pPr lvl="4"/>
                <a:r>
                  <a:rPr lang="en-US" altLang="ko-KR" dirty="0"/>
                  <a:t>Since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en-US" altLang="ko-KR" dirty="0"/>
                  <a:t> estimate is sensitive to the large observed earthquakes, re-assessment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dirty="0"/>
                  <a:t>of an area source is of particular importance after some large earthquake are assigned to a fault source</a:t>
                </a:r>
              </a:p>
              <a:p>
                <a:pPr lvl="4"/>
                <a:r>
                  <a:rPr lang="en-US" altLang="ko-KR" dirty="0"/>
                  <a:t>Re-assessment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en-US" altLang="ko-KR" dirty="0"/>
                  <a:t> is possible only when earthquakes themselves were separated</a:t>
                </a:r>
              </a:p>
              <a:p>
                <a:pPr lvl="2"/>
                <a:r>
                  <a:rPr lang="en-US" altLang="ko-KR" dirty="0"/>
                  <a:t>Richter-b</a:t>
                </a:r>
              </a:p>
              <a:p>
                <a:pPr lvl="3"/>
                <a:r>
                  <a:rPr lang="en-US" altLang="ko-KR" dirty="0"/>
                  <a:t>As long as earthquakes themselves are not separated, the re-assessment of the Richter-b is not possible</a:t>
                </a:r>
              </a:p>
              <a:p>
                <a:pPr lvl="3"/>
                <a:r>
                  <a:rPr lang="en-US" altLang="ko-KR" dirty="0"/>
                  <a:t>Fortunately, the Richter-b varies little among seismic sources and the separation of earthquakes do not always results in the change of the Richter-b</a:t>
                </a:r>
              </a:p>
              <a:p>
                <a:pPr lvl="3"/>
                <a:r>
                  <a:rPr lang="en-US" altLang="ko-KR" dirty="0"/>
                  <a:t>It is not so dangerous to use the Richter-b of nearby sources</a:t>
                </a:r>
              </a:p>
              <a:p>
                <a:pPr lvl="3"/>
                <a:r>
                  <a:rPr lang="en-US" altLang="ko-KR" dirty="0"/>
                  <a:t>This procedure is valid for a fault source as well as an area source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BF7CC78C-C813-4BAD-83DA-F9D982B771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33" t="-1511" r="-8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1552772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63727BEC-B559-4BD1-B717-36E0ECCAE9E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46856" y="332657"/>
                <a:ext cx="8229600" cy="6058592"/>
              </a:xfrm>
            </p:spPr>
            <p:txBody>
              <a:bodyPr/>
              <a:lstStyle/>
              <a:p>
                <a:r>
                  <a:rPr lang="en-US" altLang="ko-KR" dirty="0"/>
                  <a:t>Example Calculation of PSHA (Noh, 2023)</a:t>
                </a:r>
              </a:p>
              <a:p>
                <a:pPr lvl="1"/>
                <a:endParaRPr lang="en-US" altLang="ko-KR" sz="400" dirty="0"/>
              </a:p>
              <a:p>
                <a:pPr lvl="1"/>
                <a:r>
                  <a:rPr lang="en-US" altLang="ko-KR" dirty="0"/>
                  <a:t>Source map &amp; sites</a:t>
                </a:r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sz="1500" dirty="0"/>
              </a:p>
              <a:p>
                <a:pPr lvl="1"/>
                <a:r>
                  <a:rPr lang="en-US" altLang="ko-KR" dirty="0"/>
                  <a:t>GMM: </a:t>
                </a:r>
                <a:r>
                  <a:rPr lang="en-US" altLang="ko-KR" dirty="0" err="1"/>
                  <a:t>Sadigh</a:t>
                </a:r>
                <a:r>
                  <a:rPr lang="en-US" altLang="ko-KR" dirty="0"/>
                  <a:t> et al. (1997), no variability</a:t>
                </a:r>
              </a:p>
              <a:p>
                <a:pPr lvl="1"/>
                <a:r>
                  <a:rPr lang="en-US" altLang="ko-KR" dirty="0"/>
                  <a:t>Spectral frequencies: PGA @ 100 Hz</a:t>
                </a:r>
              </a:p>
              <a:p>
                <a:pPr lvl="1"/>
                <a:r>
                  <a:rPr lang="en-US" altLang="ko-KR" dirty="0"/>
                  <a:t>GM levels: 10 values at</a:t>
                </a:r>
              </a:p>
              <a:p>
                <a:pPr lvl="2"/>
                <a:r>
                  <a:rPr lang="en-US" altLang="ko-KR" dirty="0"/>
                  <a:t>50, 100, 150, 200, 250, 300, 350,</a:t>
                </a:r>
              </a:p>
              <a:p>
                <a:pPr lvl="2">
                  <a:buClr>
                    <a:schemeClr val="bg1"/>
                  </a:buClr>
                </a:pPr>
                <a:r>
                  <a:rPr lang="en-US" altLang="ko-KR" dirty="0"/>
                  <a:t>400, 450, 500 gals</a:t>
                </a:r>
              </a:p>
              <a:p>
                <a:pPr lvl="1">
                  <a:buClrTx/>
                </a:pPr>
                <a:r>
                  <a:rPr lang="en-US" altLang="ko-KR" dirty="0"/>
                  <a:t>Magnitude-Rupture relation</a:t>
                </a:r>
              </a:p>
              <a:p>
                <a:pPr lvl="2"/>
                <a:r>
                  <a:rPr lang="en-US" altLang="ko-KR" dirty="0"/>
                  <a:t>For length (km):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func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𝑚</m:t>
                        </m:r>
                      </m:num>
                      <m:den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ko-KR" i="1">
                        <a:latin typeface="Cambria Math" panose="02040503050406030204" pitchFamily="18" charset="0"/>
                      </a:rPr>
                      <m:t>−1.85</m:t>
                    </m:r>
                  </m:oMath>
                </a14:m>
                <a:endParaRPr lang="en-US" altLang="ko-KR" dirty="0"/>
              </a:p>
              <a:p>
                <a:pPr lvl="1"/>
                <a:r>
                  <a:rPr lang="en-US" altLang="ko-KR" dirty="0"/>
                  <a:t>Truncated exponential mag. distribution</a:t>
                </a:r>
              </a:p>
              <a:p>
                <a:pPr lvl="1"/>
                <a:r>
                  <a:rPr lang="en-US" altLang="ko-KR" dirty="0"/>
                  <a:t>Uniform distribution for focal depths</a:t>
                </a:r>
              </a:p>
              <a:p>
                <a:pPr lvl="1"/>
                <a:r>
                  <a:rPr lang="en-US" altLang="ko-KR" dirty="0"/>
                  <a:t>Aspect ratio: 2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63727BEC-B559-4BD1-B717-36E0ECCAE9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46856" y="332657"/>
                <a:ext cx="8229600" cy="6058592"/>
              </a:xfrm>
              <a:blipFill>
                <a:blip r:embed="rId2"/>
                <a:stretch>
                  <a:fillRect l="-1333" t="-15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>
            <a:extLst>
              <a:ext uri="{FF2B5EF4-FFF2-40B4-BE49-F238E27FC236}">
                <a16:creationId xmlns:a16="http://schemas.microsoft.com/office/drawing/2014/main" id="{0F77D5B1-DFED-4895-92CA-DD565E909B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1227746"/>
            <a:ext cx="7888201" cy="90511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F3BE44B-77BE-4A6D-AD94-EEB692D60E0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" r="560"/>
          <a:stretch/>
        </p:blipFill>
        <p:spPr>
          <a:xfrm>
            <a:off x="5796136" y="2348880"/>
            <a:ext cx="3086470" cy="3960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976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E588A4EE-F882-48E0-97E3-BF60DD27AF3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548681"/>
                <a:ext cx="8229600" cy="5472607"/>
              </a:xfrm>
            </p:spPr>
            <p:txBody>
              <a:bodyPr/>
              <a:lstStyle/>
              <a:p>
                <a:pPr>
                  <a:spcBef>
                    <a:spcPts val="600"/>
                  </a:spcBef>
                  <a:spcAft>
                    <a:spcPts val="0"/>
                  </a:spcAft>
                  <a:buClr>
                    <a:schemeClr val="bg1">
                      <a:lumMod val="75000"/>
                    </a:schemeClr>
                  </a:buClr>
                </a:pPr>
                <a:r>
                  <a:rPr lang="en-US" altLang="ko-KR" dirty="0">
                    <a:solidFill>
                      <a:schemeClr val="bg1">
                        <a:lumMod val="75000"/>
                      </a:schemeClr>
                    </a:solidFill>
                  </a:rPr>
                  <a:t>General Procedure (continued)</a:t>
                </a:r>
              </a:p>
              <a:p>
                <a:pPr lvl="1">
                  <a:spcBef>
                    <a:spcPts val="600"/>
                  </a:spcBef>
                  <a:spcAft>
                    <a:spcPts val="0"/>
                  </a:spcAft>
                </a:pPr>
                <a:r>
                  <a:rPr lang="en-US" altLang="ko-KR" dirty="0"/>
                  <a:t>Repetition of the above procedure to estimate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altLang="ko-KR" dirty="0"/>
                  <a:t> for bootstrap replicas of the catalog</a:t>
                </a:r>
              </a:p>
              <a:p>
                <a:pPr lvl="1">
                  <a:spcBef>
                    <a:spcPts val="600"/>
                  </a:spcBef>
                  <a:spcAft>
                    <a:spcPts val="0"/>
                  </a:spcAft>
                </a:pPr>
                <a:r>
                  <a:rPr lang="en-US" altLang="ko-KR" dirty="0"/>
                  <a:t>Calculation of the location and scale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altLang="ko-KR" dirty="0"/>
                  <a:t> for the replicas</a:t>
                </a:r>
              </a:p>
              <a:p>
                <a:pPr lvl="1">
                  <a:spcBef>
                    <a:spcPts val="600"/>
                  </a:spcBef>
                  <a:spcAft>
                    <a:spcPts val="0"/>
                  </a:spcAft>
                </a:pPr>
                <a:endParaRPr lang="en-US" altLang="ko-KR" sz="600" dirty="0"/>
              </a:p>
              <a:p>
                <a:pPr>
                  <a:spcBef>
                    <a:spcPts val="600"/>
                  </a:spcBef>
                  <a:buClr>
                    <a:schemeClr val="accent6">
                      <a:lumMod val="75000"/>
                    </a:schemeClr>
                  </a:buClr>
                  <a:buFont typeface="맑은 고딕" panose="020B0503020000020004" pitchFamily="50" charset="-127"/>
                  <a:buChar char="♣"/>
                </a:pPr>
                <a:r>
                  <a:rPr lang="en-US" altLang="ko-KR" dirty="0">
                    <a:solidFill>
                      <a:schemeClr val="accent6">
                        <a:lumMod val="75000"/>
                      </a:schemeClr>
                    </a:solidFill>
                  </a:rPr>
                  <a:t>Definitions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𝒎</m:t>
                        </m:r>
                      </m:e>
                      <m:sub>
                        <m:r>
                          <a:rPr lang="en-US" altLang="ko-KR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sub>
                    </m:sSub>
                  </m:oMath>
                </a14:m>
                <a:endParaRPr lang="en-US" altLang="ko-KR" dirty="0">
                  <a:solidFill>
                    <a:schemeClr val="accent6">
                      <a:lumMod val="75000"/>
                    </a:schemeClr>
                  </a:solidFill>
                </a:endParaRPr>
              </a:p>
              <a:p>
                <a:pPr lvl="1">
                  <a:spcBef>
                    <a:spcPts val="600"/>
                  </a:spcBef>
                  <a:buClr>
                    <a:schemeClr val="accent6">
                      <a:lumMod val="75000"/>
                    </a:schemeClr>
                  </a:buClr>
                </a:pPr>
                <a:r>
                  <a:rPr lang="en-US" altLang="ko-KR" dirty="0">
                    <a:solidFill>
                      <a:schemeClr val="accent6">
                        <a:lumMod val="75000"/>
                      </a:schemeClr>
                    </a:solidFill>
                  </a:rPr>
                  <a:t>Minimum magnitude above which all earthquakes were completely reported (</a:t>
                </a:r>
                <a:r>
                  <a:rPr lang="en-US" altLang="ko-KR" dirty="0" err="1">
                    <a:solidFill>
                      <a:schemeClr val="accent6">
                        <a:lumMod val="75000"/>
                      </a:schemeClr>
                    </a:solidFill>
                  </a:rPr>
                  <a:t>Rydelek</a:t>
                </a:r>
                <a:r>
                  <a:rPr lang="en-US" altLang="ko-KR" dirty="0">
                    <a:solidFill>
                      <a:schemeClr val="accent6">
                        <a:lumMod val="75000"/>
                      </a:schemeClr>
                    </a:solidFill>
                  </a:rPr>
                  <a:t> and Sacks, 2000)</a:t>
                </a:r>
              </a:p>
              <a:p>
                <a:pPr lvl="1">
                  <a:spcBef>
                    <a:spcPts val="600"/>
                  </a:spcBef>
                  <a:buClr>
                    <a:schemeClr val="accent6">
                      <a:lumMod val="75000"/>
                    </a:schemeClr>
                  </a:buClr>
                </a:pPr>
                <a:r>
                  <a:rPr lang="en-US" altLang="ko-KR" dirty="0">
                    <a:solidFill>
                      <a:schemeClr val="accent6">
                        <a:lumMod val="75000"/>
                      </a:schemeClr>
                    </a:solidFill>
                  </a:rPr>
                  <a:t>Minimum magnitude that preserves the information on seismicity parameters, i.e.,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ko-KR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en-US" altLang="ko-KR" dirty="0">
                    <a:solidFill>
                      <a:schemeClr val="accent6">
                        <a:lumMod val="75000"/>
                      </a:schemeClr>
                    </a:solidFill>
                  </a:rPr>
                  <a:t>, Richter-b (Noh, 2019)</a:t>
                </a:r>
                <a:endParaRPr lang="ko-KR" altLang="en-US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E588A4EE-F882-48E0-97E3-BF60DD27AF3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548681"/>
                <a:ext cx="8229600" cy="5472607"/>
              </a:xfrm>
              <a:blipFill>
                <a:blip r:embed="rId2"/>
                <a:stretch>
                  <a:fillRect l="-1333" t="-1559" r="-96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64125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6312CEA-B42F-42D9-9294-499A0384A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4088" y="1628801"/>
            <a:ext cx="3686944" cy="2998418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EEE80C07-FEEA-4239-9A37-556D06A9F265}"/>
              </a:ext>
            </a:extLst>
          </p:cNvPr>
          <p:cNvGrpSpPr/>
          <p:nvPr/>
        </p:nvGrpSpPr>
        <p:grpSpPr>
          <a:xfrm>
            <a:off x="88454" y="548680"/>
            <a:ext cx="5059610" cy="5652295"/>
            <a:chOff x="88454" y="836711"/>
            <a:chExt cx="5059610" cy="5652295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42CFCBC6-8EFA-44FD-89D2-DC2937A2E0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1520" y="836711"/>
              <a:ext cx="4896544" cy="5652295"/>
            </a:xfrm>
            <a:prstGeom prst="rect">
              <a:avLst/>
            </a:prstGeom>
          </p:spPr>
        </p:pic>
        <p:sp>
          <p:nvSpPr>
            <p:cNvPr id="7" name="포인트가 5개인 별 6">
              <a:extLst>
                <a:ext uri="{FF2B5EF4-FFF2-40B4-BE49-F238E27FC236}">
                  <a16:creationId xmlns:a16="http://schemas.microsoft.com/office/drawing/2014/main" id="{9E5EE54F-A2B5-421B-83C3-09921A281064}"/>
                </a:ext>
              </a:extLst>
            </p:cNvPr>
            <p:cNvSpPr/>
            <p:nvPr/>
          </p:nvSpPr>
          <p:spPr bwMode="auto">
            <a:xfrm>
              <a:off x="342578" y="3723382"/>
              <a:ext cx="72000" cy="72000"/>
            </a:xfrm>
            <a:prstGeom prst="star5">
              <a:avLst/>
            </a:prstGeom>
            <a:solidFill>
              <a:srgbClr val="C00000"/>
            </a:solidFill>
            <a:ln w="952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8" name="포인트가 5개인 별 7">
              <a:extLst>
                <a:ext uri="{FF2B5EF4-FFF2-40B4-BE49-F238E27FC236}">
                  <a16:creationId xmlns:a16="http://schemas.microsoft.com/office/drawing/2014/main" id="{58C8280F-8C1A-4220-BD35-A34EDD9EFE94}"/>
                </a:ext>
              </a:extLst>
            </p:cNvPr>
            <p:cNvSpPr/>
            <p:nvPr/>
          </p:nvSpPr>
          <p:spPr bwMode="auto">
            <a:xfrm>
              <a:off x="1475656" y="4856300"/>
              <a:ext cx="72000" cy="72000"/>
            </a:xfrm>
            <a:prstGeom prst="star5">
              <a:avLst/>
            </a:prstGeom>
            <a:solidFill>
              <a:srgbClr val="C00000"/>
            </a:solidFill>
            <a:ln w="952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A043E09-FB99-440E-A3E4-58A77778F573}"/>
                </a:ext>
              </a:extLst>
            </p:cNvPr>
            <p:cNvSpPr txBox="1"/>
            <p:nvPr/>
          </p:nvSpPr>
          <p:spPr>
            <a:xfrm>
              <a:off x="88454" y="3494916"/>
              <a:ext cx="57606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/>
                <a:t>Site A</a:t>
              </a:r>
              <a:endParaRPr lang="ko-KR" altLang="en-US" sz="1000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B37FC3C-56BD-49DF-AC4F-9F29AE8F7328}"/>
                </a:ext>
              </a:extLst>
            </p:cNvPr>
            <p:cNvSpPr txBox="1"/>
            <p:nvPr/>
          </p:nvSpPr>
          <p:spPr>
            <a:xfrm>
              <a:off x="1223624" y="4602682"/>
              <a:ext cx="57606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/>
                <a:t>Site B</a:t>
              </a:r>
              <a:endParaRPr lang="ko-KR" altLang="en-US" sz="1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86949544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References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446856" y="1016261"/>
                <a:ext cx="8229600" cy="5161413"/>
              </a:xfrm>
            </p:spPr>
            <p:txBody>
              <a:bodyPr>
                <a:spAutoFit/>
              </a:bodyPr>
              <a:lstStyle/>
              <a:p>
                <a:pPr marL="361950" lvl="2" indent="-361950">
                  <a:spcAft>
                    <a:spcPts val="600"/>
                  </a:spcAft>
                  <a:buNone/>
                </a:pPr>
                <a:r>
                  <a:rPr lang="ko-KR" altLang="en-US" sz="1600" dirty="0" err="1"/>
                  <a:t>노명현</a:t>
                </a:r>
                <a:r>
                  <a:rPr lang="en-US" altLang="ko-KR" sz="1600" dirty="0"/>
                  <a:t>, 2023. </a:t>
                </a:r>
                <a:r>
                  <a:rPr lang="ko-KR" altLang="en-US" sz="1600" dirty="0"/>
                  <a:t>지진의 </a:t>
                </a:r>
                <a:r>
                  <a:rPr lang="ko-KR" altLang="en-US" sz="1600" dirty="0" err="1"/>
                  <a:t>이중산입에</a:t>
                </a:r>
                <a:r>
                  <a:rPr lang="ko-KR" altLang="en-US" sz="1600" dirty="0"/>
                  <a:t> 대한 소고</a:t>
                </a:r>
                <a:r>
                  <a:rPr lang="en-US" altLang="ko-KR" sz="1600" dirty="0"/>
                  <a:t>, </a:t>
                </a:r>
                <a:r>
                  <a:rPr lang="ko-KR" altLang="en-US" sz="1600" dirty="0"/>
                  <a:t>한국지진공학회 논문집</a:t>
                </a:r>
                <a:r>
                  <a:rPr lang="en-US" altLang="ko-KR" sz="1600" dirty="0"/>
                  <a:t>, 27, 157-162.</a:t>
                </a:r>
              </a:p>
              <a:p>
                <a:pPr marL="361950" lvl="2" indent="-361950">
                  <a:spcAft>
                    <a:spcPts val="600"/>
                  </a:spcAft>
                  <a:buNone/>
                </a:pPr>
                <a:r>
                  <a:rPr lang="ko-KR" altLang="en-US" sz="1600" dirty="0" err="1"/>
                  <a:t>노명현</a:t>
                </a:r>
                <a:r>
                  <a:rPr lang="en-US" altLang="ko-KR" sz="1600" dirty="0"/>
                  <a:t>, </a:t>
                </a:r>
                <a:r>
                  <a:rPr lang="ko-KR" altLang="en-US" sz="1600" dirty="0" err="1"/>
                  <a:t>이상국</a:t>
                </a:r>
                <a:r>
                  <a:rPr lang="en-US" altLang="ko-KR" sz="1600" dirty="0"/>
                  <a:t>, </a:t>
                </a:r>
                <a:r>
                  <a:rPr lang="ko-KR" altLang="en-US" sz="1600" dirty="0" err="1"/>
                  <a:t>최강룡</a:t>
                </a:r>
                <a:r>
                  <a:rPr lang="en-US" altLang="ko-KR" sz="1600" dirty="0"/>
                  <a:t>, 2000. </a:t>
                </a:r>
                <a:r>
                  <a:rPr lang="ko-KR" altLang="en-US" sz="1600" dirty="0"/>
                  <a:t>지진활동 매개변수 추정을 위한 기상청 지진목록의 최소규모 분석</a:t>
                </a:r>
                <a:r>
                  <a:rPr lang="en-US" altLang="ko-KR" sz="1600" dirty="0"/>
                  <a:t>, </a:t>
                </a:r>
                <a:r>
                  <a:rPr lang="ko-KR" altLang="en-US" sz="1600" dirty="0"/>
                  <a:t>지구물리와 물리탐사</a:t>
                </a:r>
                <a:r>
                  <a:rPr lang="en-US" altLang="ko-KR" sz="1600" dirty="0"/>
                  <a:t>, 3, 261-268.</a:t>
                </a:r>
              </a:p>
              <a:p>
                <a:pPr marL="361950" lvl="2" indent="-361950">
                  <a:spcAft>
                    <a:spcPts val="600"/>
                  </a:spcAft>
                  <a:buNone/>
                </a:pPr>
                <a:r>
                  <a:rPr lang="en-US" altLang="ko-KR" sz="1600" dirty="0"/>
                  <a:t>Aki, K., 1965. Maximum likelihood estimate of b in the formula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sz="1600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func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𝑏𝑀</m:t>
                    </m:r>
                  </m:oMath>
                </a14:m>
                <a:r>
                  <a:rPr lang="en-US" altLang="ko-KR" sz="1600" dirty="0"/>
                  <a:t> and its confidence limits, Bull. Earthquake Res. Inst., Tokyo University, 43, 237-239.</a:t>
                </a:r>
              </a:p>
              <a:p>
                <a:pPr marL="361950" lvl="2" indent="-361950">
                  <a:spcAft>
                    <a:spcPts val="600"/>
                  </a:spcAft>
                  <a:buNone/>
                </a:pPr>
                <a:r>
                  <a:rPr lang="en-US" altLang="ko-KR" sz="1600" dirty="0"/>
                  <a:t>Aki, K., 1966. Generation and propagation of G-waves from the Niigata earthquake of June 19, 1964. 2. Estimation of earthquake movement, released energy, and stress-strain drop from G-wave spectrum, Bull. Earthquake Res. Inst., Tokyo Univ. 44, 23-88.</a:t>
                </a:r>
              </a:p>
              <a:p>
                <a:pPr marL="361950" lvl="2" indent="-361950">
                  <a:spcAft>
                    <a:spcPts val="600"/>
                  </a:spcAft>
                  <a:buNone/>
                </a:pPr>
                <a:r>
                  <a:rPr lang="en-US" altLang="ko-KR" sz="1600" dirty="0" err="1"/>
                  <a:t>Amorese</a:t>
                </a:r>
                <a:r>
                  <a:rPr lang="en-US" altLang="ko-KR" sz="1600" dirty="0"/>
                  <a:t>, D., 2007. Applying a change-point detection method on frequency-magnitude distributions, Bull. Seism. Soc. Am., 97, 1742-1749.</a:t>
                </a:r>
              </a:p>
              <a:p>
                <a:pPr marL="361950" lvl="2" indent="-361950">
                  <a:spcAft>
                    <a:spcPts val="600"/>
                  </a:spcAft>
                  <a:buNone/>
                </a:pPr>
                <a:r>
                  <a:rPr lang="en-US" altLang="ko-KR" sz="1600" dirty="0"/>
                  <a:t>Bender, B., 1983. Maximum likelihood estimation of b values for magnitude grouped data, Bull. Seism. Soc. Am., 73, 831-851.</a:t>
                </a:r>
              </a:p>
              <a:p>
                <a:pPr marL="266700" lvl="2" indent="-266700">
                  <a:spcAft>
                    <a:spcPts val="600"/>
                  </a:spcAft>
                  <a:buNone/>
                </a:pPr>
                <a:r>
                  <a:rPr lang="en-US" altLang="ko-KR" sz="1600" dirty="0" err="1"/>
                  <a:t>Berrill</a:t>
                </a:r>
                <a:r>
                  <a:rPr lang="en-US" altLang="ko-KR" sz="1600" dirty="0"/>
                  <a:t>, J.B. and R.D. Davis, 1980. Maximum entropy and the magnitude distribution, Bull. Seism. Soc. Am., 70, 1823-1831.</a:t>
                </a:r>
              </a:p>
              <a:p>
                <a:pPr marL="266700" lvl="2" indent="-266700">
                  <a:spcAft>
                    <a:spcPts val="600"/>
                  </a:spcAft>
                  <a:buNone/>
                </a:pPr>
                <a:r>
                  <a:rPr lang="en-US" altLang="ko-KR" sz="1600" dirty="0" err="1"/>
                  <a:t>Biasi</a:t>
                </a:r>
                <a:r>
                  <a:rPr lang="en-US" altLang="ko-KR" sz="1600" dirty="0"/>
                  <a:t>, G.P., </a:t>
                </a:r>
                <a:r>
                  <a:rPr lang="en-US" altLang="ko-KR" sz="1600" dirty="0" err="1"/>
                  <a:t>Weldnon</a:t>
                </a:r>
                <a:r>
                  <a:rPr lang="en-US" altLang="ko-KR" sz="1600" dirty="0"/>
                  <a:t>, R.J.I., and Dawson, T.E., 2013. Appendix F: Distribution of Slip in Ruptures. Open File Report 2013-1165. USGS.</a:t>
                </a:r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46856" y="1016261"/>
                <a:ext cx="8229600" cy="5161413"/>
              </a:xfrm>
              <a:blipFill>
                <a:blip r:embed="rId2"/>
                <a:stretch>
                  <a:fillRect l="-370" t="-355" r="-444" b="-59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152400" y="1524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139B1-0EA8-425B-B7E9-4C402B57CF89}" type="slidenum">
              <a:rPr lang="en-US" altLang="ko-KR" smtClean="0"/>
              <a:pPr/>
              <a:t>81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10986550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46856" y="526252"/>
            <a:ext cx="8229600" cy="6026265"/>
          </a:xfrm>
        </p:spPr>
        <p:txBody>
          <a:bodyPr>
            <a:spAutoFit/>
          </a:bodyPr>
          <a:lstStyle/>
          <a:p>
            <a:pPr marL="266700" lvl="2" indent="-266700">
              <a:spcAft>
                <a:spcPts val="600"/>
              </a:spcAft>
              <a:buNone/>
            </a:pPr>
            <a:r>
              <a:rPr lang="en-US" altLang="ko-KR" sz="1600" dirty="0" err="1"/>
              <a:t>Brune</a:t>
            </a:r>
            <a:r>
              <a:rPr lang="en-US" altLang="ko-KR" sz="1600" dirty="0"/>
              <a:t>, J.N., 1968. Seismic moment, seismicity and rate of slip along major fault zones, J. </a:t>
            </a:r>
            <a:r>
              <a:rPr lang="en-US" altLang="ko-KR" sz="1600" dirty="0" err="1"/>
              <a:t>Geophys</a:t>
            </a:r>
            <a:r>
              <a:rPr lang="en-US" altLang="ko-KR" sz="1600" dirty="0"/>
              <a:t>. Res. 73, 777-784.</a:t>
            </a:r>
          </a:p>
          <a:p>
            <a:pPr marL="266700" lvl="2" indent="-266700">
              <a:spcAft>
                <a:spcPts val="600"/>
              </a:spcAft>
              <a:buNone/>
            </a:pPr>
            <a:r>
              <a:rPr lang="en-US" altLang="ko-KR" sz="1600" dirty="0"/>
              <a:t>Campbell, K.W., 1982. Bayesian analysis of extreme earthquake occurrences. Part I. Probabilistic hazard model, Bull. Seism. Soc. Am., 72, 1869-1705.</a:t>
            </a:r>
          </a:p>
          <a:p>
            <a:pPr marL="266700" lvl="2" indent="-266700">
              <a:spcAft>
                <a:spcPts val="600"/>
              </a:spcAft>
              <a:buNone/>
            </a:pPr>
            <a:r>
              <a:rPr lang="en-US" altLang="ko-KR" sz="1600" dirty="0"/>
              <a:t>Cao, A.M. and S.S. Gao, 2002. Temporal variation of seismic b-values beneath northeastern Japan island arc, </a:t>
            </a:r>
            <a:r>
              <a:rPr lang="en-US" altLang="ko-KR" sz="1600" dirty="0" err="1"/>
              <a:t>Geophys</a:t>
            </a:r>
            <a:r>
              <a:rPr lang="en-US" altLang="ko-KR" sz="1600" dirty="0"/>
              <a:t>. Res. Lett., 29, </a:t>
            </a:r>
            <a:r>
              <a:rPr lang="en-US" altLang="ko-KR" sz="1600" dirty="0" err="1"/>
              <a:t>doi</a:t>
            </a:r>
            <a:r>
              <a:rPr lang="en-US" altLang="ko-KR" sz="1600" dirty="0"/>
              <a:t> 10.1029/2001GL013775.</a:t>
            </a:r>
          </a:p>
          <a:p>
            <a:pPr marL="266700" lvl="2" indent="-266700">
              <a:spcAft>
                <a:spcPts val="600"/>
              </a:spcAft>
              <a:buNone/>
            </a:pPr>
            <a:r>
              <a:rPr lang="en-US" altLang="ko-KR" sz="1600" b="0" dirty="0"/>
              <a:t>Cooke, P. (1979), Statistical inference for bounds of random variables, </a:t>
            </a:r>
            <a:r>
              <a:rPr lang="en-US" altLang="ko-KR" sz="1600" b="0" i="1" dirty="0" err="1"/>
              <a:t>Biometrika</a:t>
            </a:r>
            <a:r>
              <a:rPr lang="en-US" altLang="ko-KR" sz="1600" b="0" i="1" dirty="0"/>
              <a:t>, </a:t>
            </a:r>
            <a:r>
              <a:rPr lang="fr-FR" altLang="ko-KR" sz="1600" dirty="0"/>
              <a:t>66</a:t>
            </a:r>
            <a:r>
              <a:rPr lang="fr-FR" altLang="ko-KR" sz="1600" b="0" dirty="0"/>
              <a:t>, 2, 367-374, DOI: 10.1093/biomet/66.2.367.</a:t>
            </a:r>
          </a:p>
          <a:p>
            <a:pPr marL="266700" lvl="2" indent="-266700">
              <a:spcAft>
                <a:spcPts val="600"/>
              </a:spcAft>
              <a:buNone/>
            </a:pPr>
            <a:r>
              <a:rPr lang="fr-FR" altLang="ko-KR" sz="1600" dirty="0"/>
              <a:t>Cornell, C.A., 1972. Bayesian statistical decision theory and reliability-based design, Proceedings of the International Conference on Structural Safety and Reliability, April 9-11, 1969, Washington, D.C., Smithsonian Institute, 47-66.</a:t>
            </a:r>
            <a:endParaRPr lang="en-US" altLang="ko-KR" sz="1600" dirty="0"/>
          </a:p>
          <a:p>
            <a:pPr marL="266700" lvl="2" indent="-266700">
              <a:spcAft>
                <a:spcPts val="600"/>
              </a:spcAft>
              <a:buNone/>
            </a:pPr>
            <a:r>
              <a:rPr lang="en-US" altLang="ko-KR" sz="1600" dirty="0"/>
              <a:t>Cornell, C.A. and E.H. Van </a:t>
            </a:r>
            <a:r>
              <a:rPr lang="en-US" altLang="ko-KR" sz="1600" dirty="0" err="1"/>
              <a:t>Marke</a:t>
            </a:r>
            <a:r>
              <a:rPr lang="en-US" altLang="ko-KR" sz="1600" dirty="0"/>
              <a:t>, 1969. The major influences on seismic risk, Proceedings Third World Conference on Earthquake Engineering, Santiago, Chile, A-1, 69-93.</a:t>
            </a:r>
          </a:p>
          <a:p>
            <a:pPr marL="266700" lvl="2" indent="-266700">
              <a:spcAft>
                <a:spcPts val="600"/>
              </a:spcAft>
              <a:buNone/>
            </a:pPr>
            <a:r>
              <a:rPr lang="en-US" altLang="ko-KR" sz="1600" dirty="0" err="1"/>
              <a:t>Cram</a:t>
            </a:r>
            <a:r>
              <a:rPr lang="en-US" altLang="ko-KR" sz="16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é</a:t>
            </a:r>
            <a:r>
              <a:rPr lang="en-US" altLang="ko-KR" sz="1600" dirty="0" err="1"/>
              <a:t>r</a:t>
            </a:r>
            <a:r>
              <a:rPr lang="en-US" altLang="ko-KR" sz="1600" dirty="0"/>
              <a:t>, H., 1961. Mathematical Methods of Statistics, 2</a:t>
            </a:r>
            <a:r>
              <a:rPr lang="en-US" altLang="ko-KR" sz="1600" baseline="30000" dirty="0"/>
              <a:t>nd</a:t>
            </a:r>
            <a:r>
              <a:rPr lang="en-US" altLang="ko-KR" sz="1600" dirty="0"/>
              <a:t> ed., Princeton University Press, Princeton.</a:t>
            </a:r>
          </a:p>
          <a:p>
            <a:pPr marL="266700" lvl="2" indent="-266700">
              <a:spcAft>
                <a:spcPts val="600"/>
              </a:spcAft>
              <a:buNone/>
            </a:pPr>
            <a:r>
              <a:rPr lang="fr-FR" altLang="ko-KR" sz="1600" b="0" dirty="0"/>
              <a:t>Gnedenko, B. (1943), Sur la distribution limite du terme maximum d’une série </a:t>
            </a:r>
            <a:r>
              <a:rPr lang="en-US" altLang="ko-KR" sz="1600" b="0" dirty="0" err="1"/>
              <a:t>aléatoire</a:t>
            </a:r>
            <a:r>
              <a:rPr lang="en-US" altLang="ko-KR" sz="1600" b="0" dirty="0"/>
              <a:t>, </a:t>
            </a:r>
            <a:r>
              <a:rPr lang="en-US" altLang="ko-KR" sz="1600" b="0" i="1" dirty="0"/>
              <a:t>Ann. Math</a:t>
            </a:r>
            <a:r>
              <a:rPr lang="en-US" altLang="ko-KR" sz="1600" b="0" dirty="0"/>
              <a:t>. </a:t>
            </a:r>
            <a:r>
              <a:rPr lang="en-US" altLang="ko-KR" sz="1600" dirty="0"/>
              <a:t>44</a:t>
            </a:r>
            <a:r>
              <a:rPr lang="en-US" altLang="ko-KR" sz="1600" b="0" dirty="0"/>
              <a:t>, 3, 423-453 (in French).</a:t>
            </a:r>
            <a:endParaRPr lang="en-US" altLang="ko-KR" sz="1600" dirty="0"/>
          </a:p>
          <a:p>
            <a:pPr marL="266700" lvl="2" indent="-266700">
              <a:spcAft>
                <a:spcPts val="600"/>
              </a:spcAft>
              <a:buNone/>
            </a:pPr>
            <a:r>
              <a:rPr lang="en-US" altLang="ko-KR" sz="1600" dirty="0"/>
              <a:t>Hanks, T.C. and H. Kanamori, 1979. A moment magnitude scale, J. </a:t>
            </a:r>
            <a:r>
              <a:rPr lang="en-US" altLang="ko-KR" sz="1600" dirty="0" err="1"/>
              <a:t>Geophys</a:t>
            </a:r>
            <a:r>
              <a:rPr lang="en-US" altLang="ko-KR" sz="1600" dirty="0"/>
              <a:t>. Res., 84, 2348-2350.</a:t>
            </a: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152400" y="1524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139B1-0EA8-425B-B7E9-4C402B57CF89}" type="slidenum">
              <a:rPr lang="en-US" altLang="ko-KR" smtClean="0"/>
              <a:pPr/>
              <a:t>82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57110630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446856" y="476672"/>
                <a:ext cx="8229600" cy="5407634"/>
              </a:xfrm>
            </p:spPr>
            <p:txBody>
              <a:bodyPr>
                <a:spAutoFit/>
              </a:bodyPr>
              <a:lstStyle/>
              <a:p>
                <a:pPr marL="361950" lvl="2" indent="-361950">
                  <a:spcAft>
                    <a:spcPts val="600"/>
                  </a:spcAft>
                  <a:buNone/>
                </a:pPr>
                <a:r>
                  <a:rPr lang="en-US" altLang="ko-KR" sz="1600" dirty="0"/>
                  <a:t> Johnston, A.C., Coppersmith, K.J., Kanter, L.R., and Cornell, C.A., 1994. The earthquakes of stable continental regions: final report submitted to Electric Power Research Institute: TR-102261.</a:t>
                </a:r>
              </a:p>
              <a:p>
                <a:pPr marL="361950" lvl="2" indent="-361950">
                  <a:spcAft>
                    <a:spcPts val="600"/>
                  </a:spcAft>
                  <a:buNone/>
                </a:pPr>
                <a:r>
                  <a:rPr lang="en-US" altLang="ko-KR" sz="1600" dirty="0" err="1"/>
                  <a:t>Karnik</a:t>
                </a:r>
                <a:r>
                  <a:rPr lang="en-US" altLang="ko-KR" sz="1600" dirty="0"/>
                  <a:t>, V.K., 1971. Seismicity of the European area, Part 2. Academia, Publishing House of the Czechoslovak Academy of Sciences, Praha, Czechoslovakia, 123-169.</a:t>
                </a:r>
              </a:p>
              <a:p>
                <a:pPr marL="361950" lvl="2" indent="-361950">
                  <a:spcAft>
                    <a:spcPts val="600"/>
                  </a:spcAft>
                  <a:buNone/>
                </a:pPr>
                <a:r>
                  <a:rPr lang="en-US" altLang="ko-KR" sz="1600" dirty="0"/>
                  <a:t>Kijko, A., 2004. Estimation of the maximum earthquake magnitude,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en-US" altLang="ko-KR" sz="1600" dirty="0"/>
                  <a:t>. Pure and Applied Geophysics, 161, 1-27.</a:t>
                </a:r>
              </a:p>
              <a:p>
                <a:pPr marL="361950" lvl="2" indent="-361950">
                  <a:spcAft>
                    <a:spcPts val="600"/>
                  </a:spcAft>
                  <a:buNone/>
                </a:pPr>
                <a:r>
                  <a:rPr lang="en-US" altLang="ko-KR" sz="1600" dirty="0" err="1"/>
                  <a:t>Kijko</a:t>
                </a:r>
                <a:r>
                  <a:rPr lang="en-US" altLang="ko-KR" sz="1600" dirty="0"/>
                  <a:t>, A., and M.A. </a:t>
                </a:r>
                <a:r>
                  <a:rPr lang="en-US" altLang="ko-KR" sz="1600" dirty="0" err="1"/>
                  <a:t>Sellevoll</a:t>
                </a:r>
                <a:r>
                  <a:rPr lang="en-US" altLang="ko-KR" sz="1600" dirty="0"/>
                  <a:t> (1989), Estimation of earthquake hazard parameters from incomplete data files. Part I. Utilization of extreme and complete catalogs with different threshold magnitudes, Bull. Seism. Soc. Am. 79, 3, 645-654.</a:t>
                </a:r>
              </a:p>
              <a:p>
                <a:pPr marL="361950" lvl="2" indent="-361950">
                  <a:spcAft>
                    <a:spcPts val="600"/>
                  </a:spcAft>
                  <a:buNone/>
                </a:pPr>
                <a:r>
                  <a:rPr lang="en-US" altLang="ko-KR" sz="1600" dirty="0" err="1"/>
                  <a:t>Kijko</a:t>
                </a:r>
                <a:r>
                  <a:rPr lang="en-US" altLang="ko-KR" sz="1600" dirty="0"/>
                  <a:t>, A. and A. Smit, 2012. Extension of the Aki-</a:t>
                </a:r>
                <a:r>
                  <a:rPr lang="en-US" altLang="ko-KR" sz="1600" dirty="0" err="1"/>
                  <a:t>Utsu</a:t>
                </a:r>
                <a:r>
                  <a:rPr lang="en-US" altLang="ko-KR" sz="1600" dirty="0"/>
                  <a:t> b-value for incomplete catalogs, Bull. Seism. Soc. Am., 102, 1283-1287.</a:t>
                </a:r>
              </a:p>
              <a:p>
                <a:pPr marL="361950" lvl="2" indent="-361950">
                  <a:spcAft>
                    <a:spcPts val="600"/>
                  </a:spcAft>
                  <a:buNone/>
                </a:pPr>
                <a:r>
                  <a:rPr lang="en-US" altLang="ko-KR" sz="1600" dirty="0"/>
                  <a:t>Noh, M., 2014. A parametric estimation of Richter-b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en-US" altLang="ko-KR" sz="1600" dirty="0"/>
                  <a:t> from an earthquake catalog, Geosciences Jour., 18, 339-345.</a:t>
                </a:r>
              </a:p>
              <a:p>
                <a:pPr marL="361950" lvl="2" indent="-361950">
                  <a:spcAft>
                    <a:spcPts val="600"/>
                  </a:spcAft>
                  <a:buNone/>
                </a:pPr>
                <a:r>
                  <a:rPr lang="en-US" altLang="ko-KR" sz="1600" dirty="0"/>
                  <a:t>Noh, M., 2016. On the Poisson process of the Korean earthquakes, Geosciences Jour., 20, 775-779.</a:t>
                </a:r>
              </a:p>
              <a:p>
                <a:pPr marL="361950" lvl="2" indent="-361950">
                  <a:spcAft>
                    <a:spcPts val="600"/>
                  </a:spcAft>
                  <a:buNone/>
                </a:pPr>
                <a:r>
                  <a:rPr lang="en-US" altLang="ko-KR" sz="1600" dirty="0"/>
                  <a:t>Noh, M., 2019. Assessment of the completeness of earthquake catalogs, Geosciences Jour., 23, 253-263.</a:t>
                </a:r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46856" y="476672"/>
                <a:ext cx="8229600" cy="5407634"/>
              </a:xfrm>
              <a:blipFill>
                <a:blip r:embed="rId2"/>
                <a:stretch>
                  <a:fillRect l="-370" t="-338" r="-815" b="-45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152400" y="1524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139B1-0EA8-425B-B7E9-4C402B57CF89}" type="slidenum">
              <a:rPr lang="en-US" altLang="ko-KR" smtClean="0"/>
              <a:pPr/>
              <a:t>83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86906382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46856" y="476672"/>
            <a:ext cx="8229600" cy="6026265"/>
          </a:xfrm>
        </p:spPr>
        <p:txBody>
          <a:bodyPr>
            <a:spAutoFit/>
          </a:bodyPr>
          <a:lstStyle/>
          <a:p>
            <a:pPr marL="361950" lvl="2" indent="-361950">
              <a:spcAft>
                <a:spcPts val="600"/>
              </a:spcAft>
              <a:buNone/>
            </a:pPr>
            <a:r>
              <a:rPr lang="en-US" altLang="ko-KR" sz="1600" dirty="0"/>
              <a:t>Noh, M., 2020. Effect of combining catalogs with different completeness: EGU2020-1749, EGU General Assembly 2020, Vienna.</a:t>
            </a:r>
          </a:p>
          <a:p>
            <a:pPr marL="361950" lvl="2" indent="-361950">
              <a:spcAft>
                <a:spcPts val="600"/>
              </a:spcAft>
              <a:buNone/>
            </a:pPr>
            <a:r>
              <a:rPr lang="en-US" altLang="ko-KR" sz="1600" dirty="0"/>
              <a:t>Ogata, Y. and K. </a:t>
            </a:r>
            <a:r>
              <a:rPr lang="en-US" altLang="ko-KR" sz="1600" dirty="0" err="1"/>
              <a:t>Katsura</a:t>
            </a:r>
            <a:r>
              <a:rPr lang="en-US" altLang="ko-KR" sz="1600" dirty="0"/>
              <a:t>, 1993. Analysis of temporal and spatial heterogeneity of magnitude frequency distribution inferred from earthquake catalogs, </a:t>
            </a:r>
            <a:r>
              <a:rPr lang="en-US" altLang="ko-KR" sz="1600" dirty="0" err="1"/>
              <a:t>Geophys</a:t>
            </a:r>
            <a:r>
              <a:rPr lang="en-US" altLang="ko-KR" sz="1600" dirty="0"/>
              <a:t>. J. Int., 113, 727-738.</a:t>
            </a:r>
          </a:p>
          <a:p>
            <a:pPr marL="361950" lvl="2" indent="-361950">
              <a:spcAft>
                <a:spcPts val="600"/>
              </a:spcAft>
              <a:buNone/>
            </a:pPr>
            <a:r>
              <a:rPr lang="en-US" altLang="ko-KR" sz="1600" dirty="0"/>
              <a:t>Page, R., 1968. Aftershocks and </a:t>
            </a:r>
            <a:r>
              <a:rPr lang="en-US" altLang="ko-KR" sz="1600" dirty="0" err="1"/>
              <a:t>microaftershocks</a:t>
            </a:r>
            <a:r>
              <a:rPr lang="en-US" altLang="ko-KR" sz="1600" dirty="0"/>
              <a:t> of the great Alaska earthquake of 1964, Bull. Seism. Soc. Am., 58, 1131-1168.</a:t>
            </a:r>
          </a:p>
          <a:p>
            <a:pPr marL="361950" lvl="2" indent="-361950">
              <a:spcAft>
                <a:spcPts val="600"/>
              </a:spcAft>
              <a:buNone/>
            </a:pPr>
            <a:r>
              <a:rPr lang="en-US" altLang="ko-KR" sz="1600" dirty="0" err="1"/>
              <a:t>Pisarenko</a:t>
            </a:r>
            <a:r>
              <a:rPr lang="en-US" altLang="ko-KR" sz="1600" dirty="0"/>
              <a:t>, V.F., </a:t>
            </a:r>
            <a:r>
              <a:rPr lang="en-US" altLang="ko-KR" sz="1600" dirty="0" err="1"/>
              <a:t>Lyubushin</a:t>
            </a:r>
            <a:r>
              <a:rPr lang="en-US" altLang="ko-KR" sz="1600" dirty="0"/>
              <a:t>, A.A., Lysenko, V.B., and </a:t>
            </a:r>
            <a:r>
              <a:rPr lang="en-US" altLang="ko-KR" sz="1600" dirty="0" err="1"/>
              <a:t>Golubieav</a:t>
            </a:r>
            <a:r>
              <a:rPr lang="en-US" altLang="ko-KR" sz="1600" dirty="0"/>
              <a:t>, T.V., 1996. Statistical estimation of seismic hazard parameters: maximum possible magnitude and related parameters, Bull. Seism. Soc. Am., 86, 691-700.</a:t>
            </a:r>
          </a:p>
          <a:p>
            <a:pPr marL="361950" lvl="2" indent="-361950">
              <a:spcAft>
                <a:spcPts val="600"/>
              </a:spcAft>
              <a:buNone/>
            </a:pPr>
            <a:r>
              <a:rPr lang="en-US" altLang="ko-KR" sz="1600" b="0" dirty="0"/>
              <a:t>Press, W.H., B.P. Flannery, S.A. </a:t>
            </a:r>
            <a:r>
              <a:rPr lang="en-US" altLang="ko-KR" sz="1600" b="0" dirty="0" err="1"/>
              <a:t>Teukolsky</a:t>
            </a:r>
            <a:r>
              <a:rPr lang="en-US" altLang="ko-KR" sz="1600" b="0" dirty="0"/>
              <a:t>, and W.T. </a:t>
            </a:r>
            <a:r>
              <a:rPr lang="en-US" altLang="ko-KR" sz="1600" b="0" dirty="0" err="1"/>
              <a:t>Vetterling</a:t>
            </a:r>
            <a:r>
              <a:rPr lang="en-US" altLang="ko-KR" sz="1600" b="0" dirty="0"/>
              <a:t> (1994) </a:t>
            </a:r>
            <a:r>
              <a:rPr lang="en-US" altLang="ko-KR" sz="1600" b="0" i="1" dirty="0"/>
              <a:t>Numerical Recipes: The Art of Scientific Programming</a:t>
            </a:r>
            <a:r>
              <a:rPr lang="en-US" altLang="ko-KR" sz="1600" b="0" dirty="0"/>
              <a:t>, Cambridge University Press, New York.</a:t>
            </a:r>
            <a:endParaRPr lang="en-US" altLang="ko-KR" sz="1600" dirty="0"/>
          </a:p>
          <a:p>
            <a:pPr marL="361950" lvl="2" indent="-361950">
              <a:spcAft>
                <a:spcPts val="600"/>
              </a:spcAft>
              <a:buNone/>
            </a:pPr>
            <a:r>
              <a:rPr lang="en-US" altLang="ko-KR" sz="1600" b="0" dirty="0" err="1"/>
              <a:t>Quenouille</a:t>
            </a:r>
            <a:r>
              <a:rPr lang="en-US" altLang="ko-KR" sz="1600" b="0" dirty="0"/>
              <a:t>, M.H. (1956), Notes on bias in estimation, </a:t>
            </a:r>
            <a:r>
              <a:rPr lang="en-US" altLang="ko-KR" sz="1600" b="0" i="1" dirty="0" err="1"/>
              <a:t>Biometrika</a:t>
            </a:r>
            <a:r>
              <a:rPr lang="en-US" altLang="ko-KR" sz="1600" b="0" i="1" dirty="0"/>
              <a:t>, </a:t>
            </a:r>
            <a:r>
              <a:rPr lang="en-US" altLang="ko-KR" sz="1600" dirty="0"/>
              <a:t>43</a:t>
            </a:r>
            <a:r>
              <a:rPr lang="en-US" altLang="ko-KR" sz="1600" b="0" dirty="0"/>
              <a:t>, 3-4, 353-360, DOI: 10.1093/</a:t>
            </a:r>
            <a:r>
              <a:rPr lang="en-US" altLang="ko-KR" sz="1600" b="0" dirty="0" err="1"/>
              <a:t>biomet</a:t>
            </a:r>
            <a:r>
              <a:rPr lang="en-US" altLang="ko-KR" sz="1600" b="0" dirty="0"/>
              <a:t>/43.3-4.353.</a:t>
            </a:r>
            <a:endParaRPr lang="en-US" altLang="ko-KR" sz="1600" dirty="0"/>
          </a:p>
          <a:p>
            <a:pPr marL="361950" lvl="2" indent="-361950">
              <a:spcAft>
                <a:spcPts val="600"/>
              </a:spcAft>
              <a:buNone/>
            </a:pPr>
            <a:r>
              <a:rPr lang="en-US" altLang="ko-KR" sz="1600" dirty="0"/>
              <a:t>Richter, C.F., 1975. Elementary Seismology, W.H. Freeman and Company, San Francisco, California.</a:t>
            </a:r>
          </a:p>
          <a:p>
            <a:pPr marL="361950" lvl="2" indent="-361950">
              <a:spcAft>
                <a:spcPts val="600"/>
              </a:spcAft>
              <a:buNone/>
            </a:pPr>
            <a:r>
              <a:rPr lang="en-US" altLang="ko-KR" sz="1600" b="0" dirty="0"/>
              <a:t>Robson, D.S., and J.H. Whitlock (1964), Estimation of a truncation point, </a:t>
            </a:r>
            <a:r>
              <a:rPr lang="en-US" altLang="ko-KR" sz="1600" b="0" i="1" dirty="0" err="1"/>
              <a:t>Biometrika</a:t>
            </a:r>
            <a:r>
              <a:rPr lang="en-US" altLang="ko-KR" sz="1600" b="0" i="1" dirty="0"/>
              <a:t>, </a:t>
            </a:r>
            <a:r>
              <a:rPr lang="en-US" altLang="ko-KR" sz="1600" dirty="0"/>
              <a:t>51</a:t>
            </a:r>
            <a:r>
              <a:rPr lang="en-US" altLang="ko-KR" sz="1600" b="0" dirty="0"/>
              <a:t>, 1-2, 33-39, DOI: 10.1093/</a:t>
            </a:r>
            <a:r>
              <a:rPr lang="en-US" altLang="ko-KR" sz="1600" b="0" dirty="0" err="1"/>
              <a:t>biomet</a:t>
            </a:r>
            <a:r>
              <a:rPr lang="en-US" altLang="ko-KR" sz="1600" b="0" dirty="0"/>
              <a:t>/51.1-2.33.</a:t>
            </a:r>
            <a:endParaRPr lang="en-US" altLang="ko-KR" sz="1600" dirty="0"/>
          </a:p>
          <a:p>
            <a:pPr marL="361950" lvl="2" indent="-361950">
              <a:spcAft>
                <a:spcPts val="600"/>
              </a:spcAft>
              <a:buNone/>
            </a:pPr>
            <a:r>
              <a:rPr lang="en-US" altLang="ko-KR" sz="1600" dirty="0" err="1"/>
              <a:t>Rydelek</a:t>
            </a:r>
            <a:r>
              <a:rPr lang="en-US" altLang="ko-KR" sz="1600" dirty="0"/>
              <a:t>, P.A. and Sacks, I.S., 1989. Testing the completeness of earthquake catalogs and the hypothesis of self-similarity, Nature, 337, 251-253.</a:t>
            </a: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152400" y="1524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139B1-0EA8-425B-B7E9-4C402B57CF89}" type="slidenum">
              <a:rPr lang="en-US" altLang="ko-KR" smtClean="0"/>
              <a:pPr/>
              <a:t>84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18362729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446856" y="476672"/>
                <a:ext cx="8229600" cy="5281446"/>
              </a:xfrm>
            </p:spPr>
            <p:txBody>
              <a:bodyPr>
                <a:spAutoFit/>
              </a:bodyPr>
              <a:lstStyle/>
              <a:p>
                <a:pPr marL="361950" lvl="2" indent="-361950">
                  <a:spcAft>
                    <a:spcPts val="600"/>
                  </a:spcAft>
                  <a:buNone/>
                </a:pPr>
                <a:r>
                  <a:rPr lang="en-US" altLang="ko-KR" sz="1600" dirty="0" err="1"/>
                  <a:t>Sadigh</a:t>
                </a:r>
                <a:r>
                  <a:rPr lang="en-US" altLang="ko-KR" sz="1600" dirty="0"/>
                  <a:t>, K., Chang C.-Y., Egan J.A., </a:t>
                </a:r>
                <a:r>
                  <a:rPr lang="en-US" altLang="ko-KR" sz="1600" dirty="0" err="1"/>
                  <a:t>Makdisi</a:t>
                </a:r>
                <a:r>
                  <a:rPr lang="en-US" altLang="ko-KR" sz="1600" dirty="0"/>
                  <a:t> F., and Youngs R.R., 1997. Attenuation relationships for shallow crustal earthquakes based on California Strong Motion Data, Bull. Seism. Soc. Am., 68, 180-189.</a:t>
                </a:r>
              </a:p>
              <a:p>
                <a:pPr marL="361950" lvl="2" indent="-361950">
                  <a:spcAft>
                    <a:spcPts val="600"/>
                  </a:spcAft>
                  <a:buNone/>
                </a:pPr>
                <a:r>
                  <a:rPr lang="en-US" altLang="ko-KR" sz="1600" dirty="0"/>
                  <a:t>Schwartz D.P. and Coppersmith, K.J., 1984. Fault behavior and characteristic earthquakes: examples from the Wasatch and San Andreas faults, J. </a:t>
                </a:r>
                <a:r>
                  <a:rPr lang="en-US" altLang="ko-KR" sz="1600" dirty="0" err="1"/>
                  <a:t>Geophys</a:t>
                </a:r>
                <a:r>
                  <a:rPr lang="en-US" altLang="ko-KR" sz="1600" dirty="0"/>
                  <a:t>. Res., 89, 5681-5698.</a:t>
                </a:r>
              </a:p>
              <a:p>
                <a:pPr marL="361950" lvl="2" indent="-361950">
                  <a:spcAft>
                    <a:spcPts val="600"/>
                  </a:spcAft>
                  <a:buNone/>
                </a:pPr>
                <a:r>
                  <a:rPr lang="en-US" altLang="ko-KR" sz="1600" b="0" dirty="0"/>
                  <a:t>Tate, R.F., 1959. Unbiased Estimation: Function of Location and Scale Parameters, Ann. Math. Statist., 30, 331–366.</a:t>
                </a:r>
                <a:endParaRPr lang="en-US" altLang="ko-KR" sz="1600" dirty="0"/>
              </a:p>
              <a:p>
                <a:pPr marL="361950" lvl="2" indent="-361950">
                  <a:spcAft>
                    <a:spcPts val="600"/>
                  </a:spcAft>
                  <a:buNone/>
                </a:pPr>
                <a:r>
                  <a:rPr lang="en-US" altLang="ko-KR" sz="1600" dirty="0" err="1"/>
                  <a:t>Utsu</a:t>
                </a:r>
                <a:r>
                  <a:rPr lang="en-US" altLang="ko-KR" sz="1600" dirty="0"/>
                  <a:t>, T., 1965. A method for determining the value of b in formula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sz="160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func>
                    <m:r>
                      <a:rPr lang="en-US" altLang="ko-KR" sz="1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1600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ko-KR" sz="16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ko-KR" sz="1600" i="1">
                        <a:latin typeface="Cambria Math" panose="02040503050406030204" pitchFamily="18" charset="0"/>
                      </a:rPr>
                      <m:t>𝑏𝑀</m:t>
                    </m:r>
                  </m:oMath>
                </a14:m>
                <a:r>
                  <a:rPr lang="en-US" altLang="ko-KR" sz="1600" dirty="0"/>
                  <a:t> showing the magnitude-frequency relation for earthquakes, </a:t>
                </a:r>
                <a:r>
                  <a:rPr lang="en-US" altLang="ko-KR" sz="1600" dirty="0" err="1"/>
                  <a:t>Geophys</a:t>
                </a:r>
                <a:r>
                  <a:rPr lang="en-US" altLang="ko-KR" sz="1600" dirty="0"/>
                  <a:t>. Bull. Hokkaido University, 13, 99-103.</a:t>
                </a:r>
              </a:p>
              <a:p>
                <a:pPr marL="361950" lvl="2" indent="-361950">
                  <a:spcAft>
                    <a:spcPts val="600"/>
                  </a:spcAft>
                  <a:buNone/>
                </a:pPr>
                <a:r>
                  <a:rPr lang="en-US" altLang="ko-KR" sz="1600" dirty="0" err="1"/>
                  <a:t>Utsu</a:t>
                </a:r>
                <a:r>
                  <a:rPr lang="en-US" altLang="ko-KR" sz="1600" dirty="0"/>
                  <a:t>, T., 1966. A statistical significance test of the difference in b-value between two earthquake groups, J. Phys. Earth, 14, 37-40. </a:t>
                </a:r>
              </a:p>
              <a:p>
                <a:pPr marL="361950" lvl="2" indent="-361950">
                  <a:spcAft>
                    <a:spcPts val="600"/>
                  </a:spcAft>
                  <a:buNone/>
                </a:pPr>
                <a:r>
                  <a:rPr lang="en-US" altLang="ko-KR" sz="1600" dirty="0"/>
                  <a:t>Weichert, D.H., 1980. Estimation of the earthquake recurrence parameters for unequal observation periods for different magnitudes, Bull. Seism. Soc. Am., 70, 1337-1346.</a:t>
                </a:r>
              </a:p>
              <a:p>
                <a:pPr marL="361950" lvl="2" indent="-361950">
                  <a:spcAft>
                    <a:spcPts val="600"/>
                  </a:spcAft>
                  <a:buNone/>
                </a:pPr>
                <a:r>
                  <a:rPr lang="en-US" altLang="ko-KR" sz="1600" dirty="0" err="1"/>
                  <a:t>Wiemer</a:t>
                </a:r>
                <a:r>
                  <a:rPr lang="en-US" altLang="ko-KR" sz="1600" dirty="0"/>
                  <a:t>, S. and M. Wyss, 2000. Minimum magnitude of complete reporting in earthquake catalogs: examples from Alaska, the Wester United States, and Japan, Bull. Seism. Soc. Am., 84, 974-1002</a:t>
                </a:r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46856" y="476672"/>
                <a:ext cx="8229600" cy="5281446"/>
              </a:xfrm>
              <a:blipFill>
                <a:blip r:embed="rId2"/>
                <a:stretch>
                  <a:fillRect l="-370" t="-346" r="-1111" b="-46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152400" y="1524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139B1-0EA8-425B-B7E9-4C402B57CF89}" type="slidenum">
              <a:rPr lang="en-US" altLang="ko-KR" smtClean="0"/>
              <a:pPr/>
              <a:t>85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50592234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46856" y="476672"/>
            <a:ext cx="8229600" cy="2560701"/>
          </a:xfrm>
        </p:spPr>
        <p:txBody>
          <a:bodyPr>
            <a:spAutoFit/>
          </a:bodyPr>
          <a:lstStyle/>
          <a:p>
            <a:pPr marL="361950" lvl="2" indent="-361950">
              <a:spcAft>
                <a:spcPts val="600"/>
              </a:spcAft>
              <a:buNone/>
            </a:pPr>
            <a:r>
              <a:rPr lang="en-US" altLang="ko-KR" sz="1600" dirty="0"/>
              <a:t>Wells, D.H. and Coppersmith, K.J., 1994. New empirical relationships among magnitude, rupture length, rupture width, rupture area, and surface displacement, Bull. Seism. Soc., Am., 84, 974-1002.</a:t>
            </a:r>
          </a:p>
          <a:p>
            <a:pPr marL="361950" lvl="2" indent="-361950">
              <a:spcAft>
                <a:spcPts val="600"/>
              </a:spcAft>
              <a:buNone/>
            </a:pPr>
            <a:r>
              <a:rPr lang="en-US" altLang="ko-KR" sz="1600" dirty="0" err="1"/>
              <a:t>Woessmer</a:t>
            </a:r>
            <a:r>
              <a:rPr lang="en-US" altLang="ko-KR" sz="1600" dirty="0"/>
              <a:t>, J. and S. </a:t>
            </a:r>
            <a:r>
              <a:rPr lang="en-US" altLang="ko-KR" sz="1600" dirty="0" err="1"/>
              <a:t>Wiemer</a:t>
            </a:r>
            <a:r>
              <a:rPr lang="en-US" altLang="ko-KR" sz="1600" dirty="0"/>
              <a:t>, 2005. Assessing the quality of earthquake catalogues: estimating the magnitude of completeness and its uncertainty, Bull. Seism. Soc. Am., 95, 684-698.</a:t>
            </a:r>
          </a:p>
          <a:p>
            <a:pPr marL="361950" lvl="2" indent="-361950">
              <a:spcAft>
                <a:spcPts val="600"/>
              </a:spcAft>
              <a:buNone/>
            </a:pPr>
            <a:r>
              <a:rPr lang="en-US" altLang="ko-KR" sz="1600" dirty="0"/>
              <a:t>Youngs, R.R. and Coppersmith, K.J., 1985. Implications of fault slip rates and earthquake recurrence models to probabilistic seismic hazard estimates, Bull. Seism. Soc. Am., 75(4), 939-964.</a:t>
            </a: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152400" y="1524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139B1-0EA8-425B-B7E9-4C402B57CF89}" type="slidenum">
              <a:rPr lang="en-US" altLang="ko-KR" smtClean="0"/>
              <a:pPr/>
              <a:t>86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957189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404664"/>
                <a:ext cx="8229600" cy="1846659"/>
              </a:xfrm>
            </p:spPr>
            <p:txBody>
              <a:bodyPr>
                <a:spAutoFit/>
              </a:bodyPr>
              <a:lstStyle/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altLang="ko-KR" dirty="0"/>
                  <a:t>Maximum Curvature Method</a:t>
                </a:r>
              </a:p>
              <a:p>
                <a:pPr lvl="1"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altLang="ko-KR" dirty="0" err="1"/>
                  <a:t>Wiemer</a:t>
                </a:r>
                <a:r>
                  <a:rPr lang="en-US" altLang="ko-KR" dirty="0"/>
                  <a:t> and Wyss (2000)</a:t>
                </a:r>
              </a:p>
              <a:p>
                <a:pPr lvl="1">
                  <a:spcBef>
                    <a:spcPts val="600"/>
                  </a:spcBef>
                  <a:spcAft>
                    <a:spcPts val="6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altLang="ko-KR" dirty="0"/>
                  <a:t> is located at the maximum of the non-cumulative frequency</a:t>
                </a:r>
              </a:p>
              <a:p>
                <a:pPr lvl="1"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altLang="ko-KR" dirty="0"/>
                  <a:t>Simplest method, underestimation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altLang="ko-KR" dirty="0"/>
                  <a:t> by 0.2</a:t>
                </a:r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404664"/>
                <a:ext cx="8229600" cy="1846659"/>
              </a:xfrm>
              <a:blipFill>
                <a:blip r:embed="rId2"/>
                <a:stretch>
                  <a:fillRect l="-1333" t="-4620" b="-495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2708920"/>
            <a:ext cx="4248472" cy="33932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55791316"/>
      </p:ext>
    </p:extLst>
  </p:cSld>
  <p:clrMapOvr>
    <a:masterClrMapping/>
  </p:clrMapOvr>
</p:sld>
</file>

<file path=ppt/theme/theme1.xml><?xml version="1.0" encoding="utf-8"?>
<a:theme xmlns:a="http://schemas.openxmlformats.org/drawingml/2006/main" name="120TGp_company_diagram_v2">
  <a:themeElements>
    <a:clrScheme name="sample 3">
      <a:dk1>
        <a:srgbClr val="2B166E"/>
      </a:dk1>
      <a:lt1>
        <a:srgbClr val="FFFFFF"/>
      </a:lt1>
      <a:dk2>
        <a:srgbClr val="1640B6"/>
      </a:dk2>
      <a:lt2>
        <a:srgbClr val="B2B2B2"/>
      </a:lt2>
      <a:accent1>
        <a:srgbClr val="48BDEC"/>
      </a:accent1>
      <a:accent2>
        <a:srgbClr val="EB984D"/>
      </a:accent2>
      <a:accent3>
        <a:srgbClr val="FFFFFF"/>
      </a:accent3>
      <a:accent4>
        <a:srgbClr val="23115D"/>
      </a:accent4>
      <a:accent5>
        <a:srgbClr val="B1DBF4"/>
      </a:accent5>
      <a:accent6>
        <a:srgbClr val="D58945"/>
      </a:accent6>
      <a:hlink>
        <a:srgbClr val="339966"/>
      </a:hlink>
      <a:folHlink>
        <a:srgbClr val="7E88E4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sample 1">
        <a:dk1>
          <a:srgbClr val="19426B"/>
        </a:dk1>
        <a:lt1>
          <a:srgbClr val="FFFFFF"/>
        </a:lt1>
        <a:dk2>
          <a:srgbClr val="008080"/>
        </a:dk2>
        <a:lt2>
          <a:srgbClr val="B2B2B2"/>
        </a:lt2>
        <a:accent1>
          <a:srgbClr val="35C9C2"/>
        </a:accent1>
        <a:accent2>
          <a:srgbClr val="398AC7"/>
        </a:accent2>
        <a:accent3>
          <a:srgbClr val="FFFFFF"/>
        </a:accent3>
        <a:accent4>
          <a:srgbClr val="14375A"/>
        </a:accent4>
        <a:accent5>
          <a:srgbClr val="AEE1DD"/>
        </a:accent5>
        <a:accent6>
          <a:srgbClr val="337DB4"/>
        </a:accent6>
        <a:hlink>
          <a:srgbClr val="CCCC00"/>
        </a:hlink>
        <a:folHlink>
          <a:srgbClr val="6D50C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 2">
        <a:dk1>
          <a:srgbClr val="25095D"/>
        </a:dk1>
        <a:lt1>
          <a:srgbClr val="FFFFFF"/>
        </a:lt1>
        <a:dk2>
          <a:srgbClr val="A1537C"/>
        </a:dk2>
        <a:lt2>
          <a:srgbClr val="B2B2B2"/>
        </a:lt2>
        <a:accent1>
          <a:srgbClr val="AF8ADC"/>
        </a:accent1>
        <a:accent2>
          <a:srgbClr val="60A065"/>
        </a:accent2>
        <a:accent3>
          <a:srgbClr val="FFFFFF"/>
        </a:accent3>
        <a:accent4>
          <a:srgbClr val="1E064E"/>
        </a:accent4>
        <a:accent5>
          <a:srgbClr val="D4C4EB"/>
        </a:accent5>
        <a:accent6>
          <a:srgbClr val="56915B"/>
        </a:accent6>
        <a:hlink>
          <a:srgbClr val="8DAED9"/>
        </a:hlink>
        <a:folHlink>
          <a:srgbClr val="5974C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 3">
        <a:dk1>
          <a:srgbClr val="2B166E"/>
        </a:dk1>
        <a:lt1>
          <a:srgbClr val="FFFFFF"/>
        </a:lt1>
        <a:dk2>
          <a:srgbClr val="1640B6"/>
        </a:dk2>
        <a:lt2>
          <a:srgbClr val="B2B2B2"/>
        </a:lt2>
        <a:accent1>
          <a:srgbClr val="48BDEC"/>
        </a:accent1>
        <a:accent2>
          <a:srgbClr val="EB984D"/>
        </a:accent2>
        <a:accent3>
          <a:srgbClr val="FFFFFF"/>
        </a:accent3>
        <a:accent4>
          <a:srgbClr val="23115D"/>
        </a:accent4>
        <a:accent5>
          <a:srgbClr val="B1DBF4"/>
        </a:accent5>
        <a:accent6>
          <a:srgbClr val="D58945"/>
        </a:accent6>
        <a:hlink>
          <a:srgbClr val="339966"/>
        </a:hlink>
        <a:folHlink>
          <a:srgbClr val="7E88E4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120TGp_company_diagram_v2</Template>
  <TotalTime>30132</TotalTime>
  <Words>7361</Words>
  <Application>Microsoft Office PowerPoint</Application>
  <PresentationFormat>화면 슬라이드 쇼(4:3)</PresentationFormat>
  <Paragraphs>957</Paragraphs>
  <Slides>86</Slides>
  <Notes>3</Notes>
  <HiddenSlides>0</HiddenSlides>
  <MMClips>0</MMClips>
  <ScaleCrop>false</ScaleCrop>
  <HeadingPairs>
    <vt:vector size="8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86</vt:i4>
      </vt:variant>
    </vt:vector>
  </HeadingPairs>
  <TitlesOfParts>
    <vt:vector size="96" baseType="lpstr">
      <vt:lpstr>맑은 고딕</vt:lpstr>
      <vt:lpstr>Arial</vt:lpstr>
      <vt:lpstr>Cambria Math</vt:lpstr>
      <vt:lpstr>Tahoma</vt:lpstr>
      <vt:lpstr>Times New Roman</vt:lpstr>
      <vt:lpstr>Trebuchet MS</vt:lpstr>
      <vt:lpstr>Verdana</vt:lpstr>
      <vt:lpstr>Wingdings</vt:lpstr>
      <vt:lpstr>120TGp_company_diagram_v2</vt:lpstr>
      <vt:lpstr>Plot</vt:lpstr>
      <vt:lpstr>    지진원 특성평가 Characterization of Seismic Sources - Part II -</vt:lpstr>
      <vt:lpstr>Chapter 5 Earthquake Catalog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Chapter 6 Characterization of Seismic Sources - Catalog Based -</vt:lpstr>
      <vt:lpstr>Introduction</vt:lpstr>
      <vt:lpstr>PowerPoint 프레젠테이션</vt:lpstr>
      <vt:lpstr>Magnitude Distribution</vt:lpstr>
      <vt:lpstr>PowerPoint 프레젠테이션</vt:lpstr>
      <vt:lpstr>PowerPoint 프레젠테이션</vt:lpstr>
      <vt:lpstr>PowerPoint 프레젠테이션</vt:lpstr>
      <vt:lpstr>Estimation of Richter-b </vt:lpstr>
      <vt:lpstr>PowerPoint 프레젠테이션</vt:lpstr>
      <vt:lpstr>PowerPoint 프레젠테이션</vt:lpstr>
      <vt:lpstr>Estimation of Annual Rate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Estimation of m_max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Fit of CDF Approach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Iterative Scheme for of β &amp; m_max</vt:lpstr>
      <vt:lpstr>PowerPoint 프레젠테이션</vt:lpstr>
      <vt:lpstr>PowerPoint 프레젠테이션</vt:lpstr>
      <vt:lpstr>PowerPoint 프레젠테이션</vt:lpstr>
      <vt:lpstr>Chapter 7 Use of Geologic and Geodetic Information</vt:lpstr>
      <vt:lpstr>Estimation of Annual Rates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Estimation of m_max</vt:lpstr>
      <vt:lpstr>Chapter 8 Topical Issues</vt:lpstr>
      <vt:lpstr>Effect of Catalog Combination</vt:lpstr>
      <vt:lpstr>PowerPoint 프레젠테이션</vt:lpstr>
      <vt:lpstr>PowerPoint 프레젠테이션</vt:lpstr>
      <vt:lpstr>Earthquake Double Counting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References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 Template</dc:title>
  <dc:creator>mhnoh@kins.re.kr</dc:creator>
  <cp:lastModifiedBy>Owner</cp:lastModifiedBy>
  <cp:revision>1275</cp:revision>
  <cp:lastPrinted>2020-06-05T02:24:03Z</cp:lastPrinted>
  <dcterms:created xsi:type="dcterms:W3CDTF">2011-11-23T06:53:13Z</dcterms:created>
  <dcterms:modified xsi:type="dcterms:W3CDTF">2025-04-12T08:24:07Z</dcterms:modified>
</cp:coreProperties>
</file>